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7" r:id="rId2"/>
    <p:sldId id="318" r:id="rId3"/>
    <p:sldId id="322" r:id="rId4"/>
    <p:sldId id="319" r:id="rId5"/>
    <p:sldId id="411" r:id="rId6"/>
    <p:sldId id="372" r:id="rId7"/>
    <p:sldId id="303" r:id="rId8"/>
    <p:sldId id="304" r:id="rId9"/>
    <p:sldId id="307" r:id="rId10"/>
    <p:sldId id="308" r:id="rId11"/>
    <p:sldId id="403" r:id="rId12"/>
    <p:sldId id="373" r:id="rId13"/>
    <p:sldId id="317" r:id="rId14"/>
    <p:sldId id="376" r:id="rId15"/>
    <p:sldId id="377" r:id="rId16"/>
    <p:sldId id="378" r:id="rId17"/>
    <p:sldId id="379" r:id="rId18"/>
    <p:sldId id="380" r:id="rId19"/>
    <p:sldId id="407" r:id="rId20"/>
    <p:sldId id="381" r:id="rId21"/>
    <p:sldId id="389" r:id="rId22"/>
    <p:sldId id="382" r:id="rId23"/>
    <p:sldId id="383" r:id="rId24"/>
    <p:sldId id="409" r:id="rId25"/>
    <p:sldId id="266" r:id="rId26"/>
    <p:sldId id="267" r:id="rId27"/>
    <p:sldId id="385" r:id="rId28"/>
    <p:sldId id="384" r:id="rId29"/>
    <p:sldId id="386" r:id="rId30"/>
    <p:sldId id="387" r:id="rId31"/>
    <p:sldId id="400" r:id="rId32"/>
    <p:sldId id="398" r:id="rId33"/>
    <p:sldId id="390" r:id="rId34"/>
    <p:sldId id="399" r:id="rId35"/>
    <p:sldId id="391" r:id="rId36"/>
    <p:sldId id="393" r:id="rId37"/>
    <p:sldId id="351" r:id="rId38"/>
    <p:sldId id="394" r:id="rId39"/>
    <p:sldId id="355" r:id="rId40"/>
    <p:sldId id="395" r:id="rId41"/>
    <p:sldId id="396" r:id="rId42"/>
    <p:sldId id="408" r:id="rId43"/>
    <p:sldId id="397" r:id="rId44"/>
    <p:sldId id="271" r:id="rId45"/>
    <p:sldId id="272" r:id="rId46"/>
    <p:sldId id="388" r:id="rId47"/>
    <p:sldId id="273"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0A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0695" autoAdjust="0"/>
  </p:normalViewPr>
  <p:slideViewPr>
    <p:cSldViewPr snapToGrid="0" showGuides="1">
      <p:cViewPr varScale="1">
        <p:scale>
          <a:sx n="113" d="100"/>
          <a:sy n="113" d="100"/>
        </p:scale>
        <p:origin x="510" y="114"/>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6A0CF-777A-458F-B7E9-9098494DABE9}" type="datetimeFigureOut">
              <a:rPr lang="en-US" smtClean="0"/>
              <a:t>9/21/2020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CE1EEA-937A-4BDB-937E-BA6BBB2D114C}" type="slidenum">
              <a:rPr lang="en-US" smtClean="0"/>
              <a:t>‹#›</a:t>
            </a:fld>
            <a:endParaRPr lang="en-US"/>
          </a:p>
        </p:txBody>
      </p:sp>
    </p:spTree>
    <p:extLst>
      <p:ext uri="{BB962C8B-B14F-4D97-AF65-F5344CB8AC3E}">
        <p14:creationId xmlns:p14="http://schemas.microsoft.com/office/powerpoint/2010/main" val="19335786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CE1EEA-937A-4BDB-937E-BA6BBB2D114C}" type="slidenum">
              <a:rPr lang="en-US" smtClean="0"/>
              <a:t>1</a:t>
            </a:fld>
            <a:endParaRPr lang="en-US"/>
          </a:p>
        </p:txBody>
      </p:sp>
    </p:spTree>
    <p:extLst>
      <p:ext uri="{BB962C8B-B14F-4D97-AF65-F5344CB8AC3E}">
        <p14:creationId xmlns:p14="http://schemas.microsoft.com/office/powerpoint/2010/main" val="3693967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CE1EEA-937A-4BDB-937E-BA6BBB2D114C}" type="slidenum">
              <a:rPr lang="en-US" smtClean="0"/>
              <a:t>7</a:t>
            </a:fld>
            <a:endParaRPr lang="en-US"/>
          </a:p>
        </p:txBody>
      </p:sp>
    </p:spTree>
    <p:extLst>
      <p:ext uri="{BB962C8B-B14F-4D97-AF65-F5344CB8AC3E}">
        <p14:creationId xmlns:p14="http://schemas.microsoft.com/office/powerpoint/2010/main" val="30777547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CE1EEA-937A-4BDB-937E-BA6BBB2D114C}" type="slidenum">
              <a:rPr lang="en-US" smtClean="0"/>
              <a:t>8</a:t>
            </a:fld>
            <a:endParaRPr lang="en-US"/>
          </a:p>
        </p:txBody>
      </p:sp>
    </p:spTree>
    <p:extLst>
      <p:ext uri="{BB962C8B-B14F-4D97-AF65-F5344CB8AC3E}">
        <p14:creationId xmlns:p14="http://schemas.microsoft.com/office/powerpoint/2010/main" val="3883597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CE1EEA-937A-4BDB-937E-BA6BBB2D114C}" type="slidenum">
              <a:rPr lang="en-US" smtClean="0"/>
              <a:t>9</a:t>
            </a:fld>
            <a:endParaRPr lang="en-US"/>
          </a:p>
        </p:txBody>
      </p:sp>
    </p:spTree>
    <p:extLst>
      <p:ext uri="{BB962C8B-B14F-4D97-AF65-F5344CB8AC3E}">
        <p14:creationId xmlns:p14="http://schemas.microsoft.com/office/powerpoint/2010/main" val="3121650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CE1EEA-937A-4BDB-937E-BA6BBB2D114C}" type="slidenum">
              <a:rPr lang="en-US" smtClean="0"/>
              <a:t>10</a:t>
            </a:fld>
            <a:endParaRPr lang="en-US"/>
          </a:p>
        </p:txBody>
      </p:sp>
    </p:spTree>
    <p:extLst>
      <p:ext uri="{BB962C8B-B14F-4D97-AF65-F5344CB8AC3E}">
        <p14:creationId xmlns:p14="http://schemas.microsoft.com/office/powerpoint/2010/main" val="37949734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Extreme Buffer is hardware memory on the main board of the scanner. Its job is to smooth out the transient reductions in data streaming speed that occur when PCs move scan data to HD/SSD devices.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Once moving, a scanner cannot suddenly change speed on-the-fly, it either has to stop or go. Most scanners must move their data out or stop making it. Some scanners handle pc data bottlenecks by automatically by stopping, backing up then scanning again at a slower speed. Other times operators just run the scanner slower or just put up with the stops but that can affect image quality.</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Contex Extreme Buffer is super-effective because it deals with the problem without affecting productivity by absorbing the data inside the scanner until the PC recovers.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7BCE1EEA-937A-4BDB-937E-BA6BBB2D114C}" type="slidenum">
              <a:rPr lang="en-US" smtClean="0"/>
              <a:t>14</a:t>
            </a:fld>
            <a:endParaRPr lang="en-US"/>
          </a:p>
        </p:txBody>
      </p:sp>
    </p:spTree>
    <p:extLst>
      <p:ext uri="{BB962C8B-B14F-4D97-AF65-F5344CB8AC3E}">
        <p14:creationId xmlns:p14="http://schemas.microsoft.com/office/powerpoint/2010/main" val="30268432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HDUX: Different types of originals – more flexibility – more productivity</a:t>
            </a:r>
          </a:p>
        </p:txBody>
      </p:sp>
      <p:sp>
        <p:nvSpPr>
          <p:cNvPr id="4" name="Slide Number Placeholder 3"/>
          <p:cNvSpPr>
            <a:spLocks noGrp="1"/>
          </p:cNvSpPr>
          <p:nvPr>
            <p:ph type="sldNum" sz="quarter" idx="5"/>
          </p:nvPr>
        </p:nvSpPr>
        <p:spPr/>
        <p:txBody>
          <a:bodyPr/>
          <a:lstStyle/>
          <a:p>
            <a:fld id="{7BCE1EEA-937A-4BDB-937E-BA6BBB2D114C}" type="slidenum">
              <a:rPr lang="en-US" smtClean="0"/>
              <a:t>34</a:t>
            </a:fld>
            <a:endParaRPr lang="en-US"/>
          </a:p>
        </p:txBody>
      </p:sp>
    </p:spTree>
    <p:extLst>
      <p:ext uri="{BB962C8B-B14F-4D97-AF65-F5344CB8AC3E}">
        <p14:creationId xmlns:p14="http://schemas.microsoft.com/office/powerpoint/2010/main" val="37271356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pic>
        <p:nvPicPr>
          <p:cNvPr id="11" name="Picture 2" descr="O:\Marketing\Design-Logos\Contex Logotypes\Company logos\Contex Logo.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421690" y="412793"/>
            <a:ext cx="3390310" cy="103867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524000" y="3639039"/>
            <a:ext cx="9144000" cy="2387600"/>
          </a:xfrm>
          <a:effectLst>
            <a:outerShdw blurRad="50800" dist="38100" dir="5400000" algn="t" rotWithShape="0">
              <a:prstClr val="black">
                <a:alpha val="40000"/>
              </a:prstClr>
            </a:outerShdw>
          </a:effectLst>
        </p:spPr>
        <p:txBody>
          <a:bodyPr anchor="b"/>
          <a:lstStyle>
            <a:lvl1pPr algn="ctr">
              <a:defRPr sz="6000">
                <a:solidFill>
                  <a:schemeClr val="bg1"/>
                </a:solidFill>
              </a:defRPr>
            </a:lvl1pPr>
          </a:lstStyle>
          <a:p>
            <a:r>
              <a:rPr lang="en-US"/>
              <a:t>Click to edit Master title style</a:t>
            </a:r>
            <a:endParaRPr lang="en-US" dirty="0"/>
          </a:p>
        </p:txBody>
      </p:sp>
      <p:sp>
        <p:nvSpPr>
          <p:cNvPr id="4" name="Date Placeholder 3"/>
          <p:cNvSpPr>
            <a:spLocks noGrp="1"/>
          </p:cNvSpPr>
          <p:nvPr>
            <p:ph type="dt" sz="half" idx="10"/>
          </p:nvPr>
        </p:nvSpPr>
        <p:spPr/>
        <p:txBody>
          <a:bodyPr/>
          <a:lstStyle>
            <a:lvl1pPr>
              <a:defRPr>
                <a:solidFill>
                  <a:schemeClr val="bg1"/>
                </a:solidFill>
              </a:defRPr>
            </a:lvl1pPr>
          </a:lstStyle>
          <a:p>
            <a:fld id="{3A7226ED-1921-4AB5-84B1-C807926FAFAD}" type="datetime3">
              <a:rPr lang="en-US" smtClean="0"/>
              <a:pPr/>
              <a:t>21 September 2020</a:t>
            </a:fld>
            <a:r>
              <a:rPr lang="en-US"/>
              <a:t>, </a:t>
            </a:r>
            <a:r>
              <a:rPr lang="en-DK"/>
              <a:t>©</a:t>
            </a:r>
            <a:r>
              <a:rPr lang="en-US"/>
              <a:t> Contex, </a:t>
            </a:r>
            <a:fld id="{9AED7805-E8E1-4F8E-8320-70C6D6D78543}" type="slidenum">
              <a:rPr lang="en-US" smtClean="0"/>
              <a:pPr/>
              <a:t>‹#›</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pt-BR" dirty="0"/>
              <a:t>C O N F I D E N T I A L</a:t>
            </a:r>
            <a:endParaRPr lang="en-US" dirty="0"/>
          </a:p>
        </p:txBody>
      </p:sp>
    </p:spTree>
    <p:extLst>
      <p:ext uri="{BB962C8B-B14F-4D97-AF65-F5344CB8AC3E}">
        <p14:creationId xmlns:p14="http://schemas.microsoft.com/office/powerpoint/2010/main" val="1707585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1" name="Picture 2" descr="O:\Marketing\Design-Logos\Contex Logotypes\Company logos\Contex Logo.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421690" y="412793"/>
            <a:ext cx="3390310" cy="103867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524000" y="1932159"/>
            <a:ext cx="9144000" cy="2387600"/>
          </a:xfrm>
          <a:effectLst/>
        </p:spPr>
        <p:txBody>
          <a:bodyPr anchor="b"/>
          <a:lstStyle>
            <a:lvl1pPr algn="ctr">
              <a:defRPr sz="6000">
                <a:solidFill>
                  <a:schemeClr val="tx1"/>
                </a:solidFill>
              </a:defRPr>
            </a:lvl1pPr>
          </a:lstStyle>
          <a:p>
            <a:r>
              <a:rPr lang="en-US"/>
              <a:t>Click to edit Master title style</a:t>
            </a:r>
            <a:endParaRPr lang="en-US" dirty="0"/>
          </a:p>
        </p:txBody>
      </p:sp>
      <p:sp>
        <p:nvSpPr>
          <p:cNvPr id="4" name="Date Placeholder 3"/>
          <p:cNvSpPr>
            <a:spLocks noGrp="1"/>
          </p:cNvSpPr>
          <p:nvPr>
            <p:ph type="dt" sz="half" idx="10"/>
          </p:nvPr>
        </p:nvSpPr>
        <p:spPr/>
        <p:txBody>
          <a:bodyPr/>
          <a:lstStyle>
            <a:lvl1pPr>
              <a:defRPr>
                <a:solidFill>
                  <a:srgbClr val="A0A0A0"/>
                </a:solidFill>
              </a:defRPr>
            </a:lvl1pPr>
          </a:lstStyle>
          <a:p>
            <a:fld id="{3A7226ED-1921-4AB5-84B1-C807926FAFAD}" type="datetime3">
              <a:rPr lang="en-US" smtClean="0"/>
              <a:pPr/>
              <a:t>21 September 2020</a:t>
            </a:fld>
            <a:r>
              <a:rPr lang="en-US"/>
              <a:t>, </a:t>
            </a:r>
            <a:r>
              <a:rPr lang="en-DK"/>
              <a:t>©</a:t>
            </a:r>
            <a:r>
              <a:rPr lang="en-US"/>
              <a:t> Contex, </a:t>
            </a:r>
            <a:fld id="{9AED7805-E8E1-4F8E-8320-70C6D6D78543}" type="slidenum">
              <a:rPr lang="en-US" smtClean="0"/>
              <a:pPr/>
              <a:t>‹#›</a:t>
            </a:fld>
            <a:endParaRPr lang="en-US" dirty="0"/>
          </a:p>
        </p:txBody>
      </p:sp>
      <p:sp>
        <p:nvSpPr>
          <p:cNvPr id="5" name="Footer Placeholder 4"/>
          <p:cNvSpPr>
            <a:spLocks noGrp="1"/>
          </p:cNvSpPr>
          <p:nvPr>
            <p:ph type="ftr" sz="quarter" idx="11"/>
          </p:nvPr>
        </p:nvSpPr>
        <p:spPr/>
        <p:txBody>
          <a:bodyPr/>
          <a:lstStyle>
            <a:lvl1pPr>
              <a:defRPr>
                <a:solidFill>
                  <a:srgbClr val="A0A0A0"/>
                </a:solidFill>
              </a:defRPr>
            </a:lvl1pPr>
          </a:lstStyle>
          <a:p>
            <a:r>
              <a:rPr lang="pt-BR"/>
              <a:t>C O N F I D E N T I A L</a:t>
            </a:r>
            <a:endParaRPr lang="en-US" dirty="0"/>
          </a:p>
        </p:txBody>
      </p:sp>
    </p:spTree>
    <p:extLst>
      <p:ext uri="{BB962C8B-B14F-4D97-AF65-F5344CB8AC3E}">
        <p14:creationId xmlns:p14="http://schemas.microsoft.com/office/powerpoint/2010/main" val="1880430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fld id="{AFA106DB-81FA-4992-A824-DA2F5ED0A264}" type="datetime3">
              <a:rPr lang="en-US" smtClean="0"/>
              <a:t>21 September 2020</a:t>
            </a:fld>
            <a:r>
              <a:rPr lang="en-US" dirty="0"/>
              <a:t>, </a:t>
            </a:r>
            <a:r>
              <a:rPr lang="en-DK" dirty="0"/>
              <a:t>©</a:t>
            </a:r>
            <a:r>
              <a:rPr lang="en-US" dirty="0"/>
              <a:t> </a:t>
            </a:r>
            <a:r>
              <a:rPr lang="en-US" dirty="0" err="1"/>
              <a:t>Contex</a:t>
            </a:r>
            <a:r>
              <a:rPr lang="en-US" dirty="0"/>
              <a:t>, </a:t>
            </a:r>
            <a:fld id="{9AED7805-E8E1-4F8E-8320-70C6D6D78543}" type="slidenum">
              <a:rPr lang="en-US" smtClean="0"/>
              <a:pPr/>
              <a:t>‹#›</a:t>
            </a:fld>
            <a:endParaRPr lang="en-US" dirty="0"/>
          </a:p>
        </p:txBody>
      </p:sp>
      <p:sp>
        <p:nvSpPr>
          <p:cNvPr id="5" name="Footer Placeholder 4"/>
          <p:cNvSpPr>
            <a:spLocks noGrp="1"/>
          </p:cNvSpPr>
          <p:nvPr>
            <p:ph type="ftr" sz="quarter" idx="11"/>
          </p:nvPr>
        </p:nvSpPr>
        <p:spPr/>
        <p:txBody>
          <a:bodyPr/>
          <a:lstStyle/>
          <a:p>
            <a:r>
              <a:rPr lang="pt-BR"/>
              <a:t>C O N F I D E N T I A L</a:t>
            </a:r>
            <a:endParaRPr lang="en-US"/>
          </a:p>
        </p:txBody>
      </p:sp>
      <p:pic>
        <p:nvPicPr>
          <p:cNvPr id="7" name="Picture 2" descr="O:\Marketing\Design-Logos\Contex Logotypes\Company logos\Contex Logo.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898637" y="6311900"/>
            <a:ext cx="1675264" cy="513242"/>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Connector 7"/>
          <p:cNvCxnSpPr/>
          <p:nvPr userDrawn="1"/>
        </p:nvCxnSpPr>
        <p:spPr>
          <a:xfrm>
            <a:off x="0" y="6311900"/>
            <a:ext cx="121920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31913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_Red">
    <p:spTree>
      <p:nvGrpSpPr>
        <p:cNvPr id="1" name=""/>
        <p:cNvGrpSpPr/>
        <p:nvPr/>
      </p:nvGrpSpPr>
      <p:grpSpPr>
        <a:xfrm>
          <a:off x="0" y="0"/>
          <a:ext cx="0" cy="0"/>
          <a:chOff x="0" y="0"/>
          <a:chExt cx="0" cy="0"/>
        </a:xfrm>
      </p:grpSpPr>
      <p:sp>
        <p:nvSpPr>
          <p:cNvPr id="6" name="Rectangle 5"/>
          <p:cNvSpPr/>
          <p:nvPr userDrawn="1"/>
        </p:nvSpPr>
        <p:spPr>
          <a:xfrm>
            <a:off x="0" y="1808163"/>
            <a:ext cx="12192000" cy="45005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fld id="{AFA106DB-81FA-4992-A824-DA2F5ED0A264}" type="datetime3">
              <a:rPr lang="en-US" smtClean="0"/>
              <a:t>21 September 2020</a:t>
            </a:fld>
            <a:r>
              <a:rPr lang="en-US"/>
              <a:t>, </a:t>
            </a:r>
            <a:r>
              <a:rPr lang="en-DK" dirty="0"/>
              <a:t>©</a:t>
            </a:r>
            <a:r>
              <a:rPr lang="en-US" dirty="0"/>
              <a:t> </a:t>
            </a:r>
            <a:r>
              <a:rPr lang="en-US" dirty="0" err="1"/>
              <a:t>Contex</a:t>
            </a:r>
            <a:r>
              <a:rPr lang="en-US" dirty="0"/>
              <a:t>, </a:t>
            </a:r>
            <a:fld id="{9AED7805-E8E1-4F8E-8320-70C6D6D78543}" type="slidenum">
              <a:rPr lang="en-US" smtClean="0"/>
              <a:pPr/>
              <a:t>‹#›</a:t>
            </a:fld>
            <a:endParaRPr lang="en-US" dirty="0"/>
          </a:p>
        </p:txBody>
      </p:sp>
      <p:sp>
        <p:nvSpPr>
          <p:cNvPr id="5" name="Footer Placeholder 4"/>
          <p:cNvSpPr>
            <a:spLocks noGrp="1"/>
          </p:cNvSpPr>
          <p:nvPr>
            <p:ph type="ftr" sz="quarter" idx="11"/>
          </p:nvPr>
        </p:nvSpPr>
        <p:spPr/>
        <p:txBody>
          <a:bodyPr/>
          <a:lstStyle/>
          <a:p>
            <a:r>
              <a:rPr lang="pt-BR"/>
              <a:t>C O N F I D E N T I A L</a:t>
            </a:r>
            <a:endParaRPr lang="en-US"/>
          </a:p>
        </p:txBody>
      </p:sp>
      <p:pic>
        <p:nvPicPr>
          <p:cNvPr id="7" name="Picture 2" descr="O:\Marketing\Design-Logos\Contex Logotypes\Company logos\Contex Logo.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898637" y="6311900"/>
            <a:ext cx="1675264" cy="513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3193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normAutofit/>
          </a:bodyPr>
          <a:lstStyle>
            <a:lvl1pPr>
              <a:buClr>
                <a:schemeClr val="accent1"/>
              </a:buClr>
              <a:defRPr sz="2400"/>
            </a:lvl1pPr>
            <a:lvl2pPr>
              <a:buClr>
                <a:schemeClr val="accent1"/>
              </a:buClr>
              <a:defRPr sz="2000"/>
            </a:lvl2pPr>
            <a:lvl3pPr>
              <a:buClr>
                <a:schemeClr val="accent1"/>
              </a:buClr>
              <a:defRPr sz="1800"/>
            </a:lvl3pPr>
            <a:lvl4pPr>
              <a:buClr>
                <a:schemeClr val="accent1"/>
              </a:buClr>
              <a:defRPr sz="1600"/>
            </a:lvl4pPr>
            <a:lvl5pPr>
              <a:buClr>
                <a:schemeClr val="accent1"/>
              </a:buClr>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lvl1pPr>
              <a:defRPr/>
            </a:lvl1pPr>
          </a:lstStyle>
          <a:p>
            <a:fld id="{21C9CAAC-3EF6-4C10-AC6A-7ABAC6209FBD}" type="datetime3">
              <a:rPr lang="en-US" smtClean="0"/>
              <a:t>21 September 2020</a:t>
            </a:fld>
            <a:r>
              <a:rPr lang="en-US"/>
              <a:t>, </a:t>
            </a:r>
            <a:r>
              <a:rPr lang="en-DK" dirty="0"/>
              <a:t>©</a:t>
            </a:r>
            <a:r>
              <a:rPr lang="en-US" dirty="0"/>
              <a:t> </a:t>
            </a:r>
            <a:r>
              <a:rPr lang="en-US" dirty="0" err="1"/>
              <a:t>Contex</a:t>
            </a:r>
            <a:r>
              <a:rPr lang="en-US" dirty="0"/>
              <a:t>, </a:t>
            </a:r>
            <a:fld id="{9AED7805-E8E1-4F8E-8320-70C6D6D78543}" type="slidenum">
              <a:rPr lang="en-US" smtClean="0"/>
              <a:pPr/>
              <a:t>‹#›</a:t>
            </a:fld>
            <a:endParaRPr lang="en-US" dirty="0"/>
          </a:p>
        </p:txBody>
      </p:sp>
      <p:sp>
        <p:nvSpPr>
          <p:cNvPr id="8" name="Footer Placeholder 7"/>
          <p:cNvSpPr>
            <a:spLocks noGrp="1"/>
          </p:cNvSpPr>
          <p:nvPr>
            <p:ph type="ftr" sz="quarter" idx="11"/>
          </p:nvPr>
        </p:nvSpPr>
        <p:spPr/>
        <p:txBody>
          <a:bodyPr/>
          <a:lstStyle/>
          <a:p>
            <a:r>
              <a:rPr lang="pt-BR"/>
              <a:t>C O N F I D E N T I A L</a:t>
            </a:r>
            <a:endParaRPr lang="en-US"/>
          </a:p>
        </p:txBody>
      </p:sp>
      <p:pic>
        <p:nvPicPr>
          <p:cNvPr id="10" name="Picture 2" descr="O:\Marketing\Design-Logos\Contex Logotypes\Company logos\Contex Logo.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898637" y="6311900"/>
            <a:ext cx="1675264" cy="513242"/>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Connector 10"/>
          <p:cNvCxnSpPr/>
          <p:nvPr userDrawn="1"/>
        </p:nvCxnSpPr>
        <p:spPr>
          <a:xfrm>
            <a:off x="0" y="6311900"/>
            <a:ext cx="121920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3899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_Red">
    <p:spTree>
      <p:nvGrpSpPr>
        <p:cNvPr id="1" name=""/>
        <p:cNvGrpSpPr/>
        <p:nvPr/>
      </p:nvGrpSpPr>
      <p:grpSpPr>
        <a:xfrm>
          <a:off x="0" y="0"/>
          <a:ext cx="0" cy="0"/>
          <a:chOff x="0" y="0"/>
          <a:chExt cx="0" cy="0"/>
        </a:xfrm>
      </p:grpSpPr>
      <p:sp>
        <p:nvSpPr>
          <p:cNvPr id="12" name="Rectangle 11"/>
          <p:cNvSpPr/>
          <p:nvPr userDrawn="1"/>
        </p:nvSpPr>
        <p:spPr>
          <a:xfrm>
            <a:off x="0" y="1808163"/>
            <a:ext cx="12192000" cy="45005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norm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6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lvl1pPr>
              <a:defRPr/>
            </a:lvl1pPr>
          </a:lstStyle>
          <a:p>
            <a:fld id="{21C9CAAC-3EF6-4C10-AC6A-7ABAC6209FBD}" type="datetime3">
              <a:rPr lang="en-US" smtClean="0"/>
              <a:t>21 September 2020</a:t>
            </a:fld>
            <a:r>
              <a:rPr lang="en-US"/>
              <a:t>, </a:t>
            </a:r>
            <a:r>
              <a:rPr lang="en-DK" dirty="0"/>
              <a:t>©</a:t>
            </a:r>
            <a:r>
              <a:rPr lang="en-US" dirty="0"/>
              <a:t> </a:t>
            </a:r>
            <a:r>
              <a:rPr lang="en-US" dirty="0" err="1"/>
              <a:t>Contex</a:t>
            </a:r>
            <a:r>
              <a:rPr lang="en-US" dirty="0"/>
              <a:t>, </a:t>
            </a:r>
            <a:fld id="{9AED7805-E8E1-4F8E-8320-70C6D6D78543}" type="slidenum">
              <a:rPr lang="en-US" smtClean="0"/>
              <a:pPr/>
              <a:t>‹#›</a:t>
            </a:fld>
            <a:endParaRPr lang="en-US" dirty="0"/>
          </a:p>
        </p:txBody>
      </p:sp>
      <p:sp>
        <p:nvSpPr>
          <p:cNvPr id="8" name="Footer Placeholder 7"/>
          <p:cNvSpPr>
            <a:spLocks noGrp="1"/>
          </p:cNvSpPr>
          <p:nvPr>
            <p:ph type="ftr" sz="quarter" idx="11"/>
          </p:nvPr>
        </p:nvSpPr>
        <p:spPr/>
        <p:txBody>
          <a:bodyPr/>
          <a:lstStyle/>
          <a:p>
            <a:r>
              <a:rPr lang="pt-BR"/>
              <a:t>C O N F I D E N T I A L</a:t>
            </a:r>
            <a:endParaRPr lang="en-US"/>
          </a:p>
        </p:txBody>
      </p:sp>
      <p:pic>
        <p:nvPicPr>
          <p:cNvPr id="10" name="Picture 2" descr="O:\Marketing\Design-Logos\Contex Logotypes\Company logos\Contex Logo.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898637" y="6311900"/>
            <a:ext cx="1675264" cy="513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1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lvl1pPr>
              <a:defRPr/>
            </a:lvl1pPr>
          </a:lstStyle>
          <a:p>
            <a:fld id="{AB18EB49-A549-4675-8773-909CACBBBDB0}" type="datetime3">
              <a:rPr lang="en-US" smtClean="0"/>
              <a:t>21 September 2020</a:t>
            </a:fld>
            <a:r>
              <a:rPr lang="en-US"/>
              <a:t>, </a:t>
            </a:r>
            <a:r>
              <a:rPr lang="en-DK" dirty="0"/>
              <a:t>©</a:t>
            </a:r>
            <a:r>
              <a:rPr lang="en-US" dirty="0"/>
              <a:t> </a:t>
            </a:r>
            <a:r>
              <a:rPr lang="en-US" dirty="0" err="1"/>
              <a:t>Contex</a:t>
            </a:r>
            <a:r>
              <a:rPr lang="en-US" dirty="0"/>
              <a:t>, </a:t>
            </a:r>
            <a:fld id="{9AED7805-E8E1-4F8E-8320-70C6D6D78543}" type="slidenum">
              <a:rPr lang="en-US" smtClean="0"/>
              <a:pPr/>
              <a:t>‹#›</a:t>
            </a:fld>
            <a:endParaRPr lang="en-US" dirty="0"/>
          </a:p>
        </p:txBody>
      </p:sp>
      <p:sp>
        <p:nvSpPr>
          <p:cNvPr id="6" name="Footer Placeholder 5"/>
          <p:cNvSpPr>
            <a:spLocks noGrp="1"/>
          </p:cNvSpPr>
          <p:nvPr>
            <p:ph type="ftr" sz="quarter" idx="11"/>
          </p:nvPr>
        </p:nvSpPr>
        <p:spPr/>
        <p:txBody>
          <a:bodyPr/>
          <a:lstStyle/>
          <a:p>
            <a:r>
              <a:rPr lang="pt-BR"/>
              <a:t>C O N F I D E N T I A L</a:t>
            </a:r>
            <a:endParaRPr lang="en-US"/>
          </a:p>
        </p:txBody>
      </p:sp>
      <p:pic>
        <p:nvPicPr>
          <p:cNvPr id="8" name="Picture 2" descr="O:\Marketing\Design-Logos\Contex Logotypes\Company logos\Contex Logo.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898637" y="6311900"/>
            <a:ext cx="1675264" cy="513242"/>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p:cNvCxnSpPr/>
          <p:nvPr userDrawn="1"/>
        </p:nvCxnSpPr>
        <p:spPr>
          <a:xfrm>
            <a:off x="0" y="6311900"/>
            <a:ext cx="121920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4739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524000" y="1992694"/>
            <a:ext cx="9144000" cy="1655762"/>
          </a:xfrm>
        </p:spPr>
        <p:txBody>
          <a:bodyPr>
            <a:normAutofit/>
          </a:bodyPr>
          <a:lstStyle>
            <a:lvl1pPr marL="0" indent="0" algn="ctr">
              <a:buNone/>
              <a:defRPr sz="4800">
                <a:latin typeface="HelveticaNeue LT 85 Heavy" panose="020B08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quote</a:t>
            </a:r>
          </a:p>
        </p:txBody>
      </p:sp>
      <p:sp>
        <p:nvSpPr>
          <p:cNvPr id="4" name="Date Placeholder 3"/>
          <p:cNvSpPr>
            <a:spLocks noGrp="1"/>
          </p:cNvSpPr>
          <p:nvPr>
            <p:ph type="dt" sz="half" idx="10"/>
          </p:nvPr>
        </p:nvSpPr>
        <p:spPr/>
        <p:txBody>
          <a:bodyPr/>
          <a:lstStyle>
            <a:lvl1pPr>
              <a:defRPr/>
            </a:lvl1pPr>
          </a:lstStyle>
          <a:p>
            <a:fld id="{3A7226ED-1921-4AB5-84B1-C807926FAFAD}" type="datetime3">
              <a:rPr lang="en-US" smtClean="0"/>
              <a:t>21 September 2020</a:t>
            </a:fld>
            <a:r>
              <a:rPr lang="en-US"/>
              <a:t>, </a:t>
            </a:r>
            <a:r>
              <a:rPr lang="en-DK" dirty="0"/>
              <a:t>©</a:t>
            </a:r>
            <a:r>
              <a:rPr lang="en-US" dirty="0"/>
              <a:t> </a:t>
            </a:r>
            <a:r>
              <a:rPr lang="en-US" dirty="0" err="1"/>
              <a:t>Contex</a:t>
            </a:r>
            <a:r>
              <a:rPr lang="en-US" dirty="0"/>
              <a:t>, </a:t>
            </a:r>
            <a:fld id="{9AED7805-E8E1-4F8E-8320-70C6D6D78543}" type="slidenum">
              <a:rPr lang="en-US" smtClean="0"/>
              <a:pPr/>
              <a:t>‹#›</a:t>
            </a:fld>
            <a:endParaRPr lang="en-US" dirty="0"/>
          </a:p>
        </p:txBody>
      </p:sp>
      <p:sp>
        <p:nvSpPr>
          <p:cNvPr id="5" name="Footer Placeholder 4"/>
          <p:cNvSpPr>
            <a:spLocks noGrp="1"/>
          </p:cNvSpPr>
          <p:nvPr>
            <p:ph type="ftr" sz="quarter" idx="11"/>
          </p:nvPr>
        </p:nvSpPr>
        <p:spPr/>
        <p:txBody>
          <a:bodyPr/>
          <a:lstStyle/>
          <a:p>
            <a:r>
              <a:rPr lang="pt-BR"/>
              <a:t>C O N F I D E N T I A L</a:t>
            </a: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66587" y="710419"/>
            <a:ext cx="1064591" cy="1064591"/>
          </a:xfrm>
          <a:prstGeom prst="rect">
            <a:avLst/>
          </a:prstGeom>
        </p:spPr>
      </p:pic>
      <p:pic>
        <p:nvPicPr>
          <p:cNvPr id="7" name="Picture 2" descr="O:\Marketing\Design-Logos\Contex Logotypes\Company logos\Contex 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898637" y="6311900"/>
            <a:ext cx="1675264" cy="513242"/>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Connector 7"/>
          <p:cNvCxnSpPr/>
          <p:nvPr userDrawn="1"/>
        </p:nvCxnSpPr>
        <p:spPr>
          <a:xfrm>
            <a:off x="0" y="6311900"/>
            <a:ext cx="121920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3960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628AAD5A-CAC3-47E3-866E-52CF8E2D0B7C}" type="datetime3">
              <a:rPr lang="en-US" smtClean="0"/>
              <a:t>21 September 2020</a:t>
            </a:fld>
            <a:r>
              <a:rPr lang="en-US"/>
              <a:t>, </a:t>
            </a:r>
            <a:r>
              <a:rPr lang="en-DK" dirty="0"/>
              <a:t>©</a:t>
            </a:r>
            <a:r>
              <a:rPr lang="en-US" dirty="0"/>
              <a:t> </a:t>
            </a:r>
            <a:r>
              <a:rPr lang="en-US" dirty="0" err="1"/>
              <a:t>Contex</a:t>
            </a:r>
            <a:r>
              <a:rPr lang="en-US" dirty="0"/>
              <a:t>, </a:t>
            </a:r>
            <a:fld id="{9AED7805-E8E1-4F8E-8320-70C6D6D78543}" type="slidenum">
              <a:rPr lang="en-US" smtClean="0"/>
              <a:pPr/>
              <a:t>‹#›</a:t>
            </a:fld>
            <a:endParaRPr lang="en-US" dirty="0"/>
          </a:p>
        </p:txBody>
      </p:sp>
      <p:sp>
        <p:nvSpPr>
          <p:cNvPr id="3" name="Footer Placeholder 2"/>
          <p:cNvSpPr>
            <a:spLocks noGrp="1"/>
          </p:cNvSpPr>
          <p:nvPr>
            <p:ph type="ftr" sz="quarter" idx="11"/>
          </p:nvPr>
        </p:nvSpPr>
        <p:spPr/>
        <p:txBody>
          <a:bodyPr/>
          <a:lstStyle/>
          <a:p>
            <a:r>
              <a:rPr lang="pt-BR"/>
              <a:t>C O N F I D E N T I A L</a:t>
            </a:r>
            <a:endParaRPr lang="en-US"/>
          </a:p>
        </p:txBody>
      </p:sp>
      <p:pic>
        <p:nvPicPr>
          <p:cNvPr id="5" name="Picture 2" descr="O:\Marketing\Design-Logos\Contex Logotypes\Company logos\Contex Logo.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898637" y="6311900"/>
            <a:ext cx="1675264" cy="513242"/>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p:cNvCxnSpPr/>
          <p:nvPr userDrawn="1"/>
        </p:nvCxnSpPr>
        <p:spPr>
          <a:xfrm>
            <a:off x="0" y="6311900"/>
            <a:ext cx="121920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5586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hasis Slide">
    <p:spTree>
      <p:nvGrpSpPr>
        <p:cNvPr id="1" name=""/>
        <p:cNvGrpSpPr/>
        <p:nvPr/>
      </p:nvGrpSpPr>
      <p:grpSpPr>
        <a:xfrm>
          <a:off x="0" y="0"/>
          <a:ext cx="0" cy="0"/>
          <a:chOff x="0" y="0"/>
          <a:chExt cx="0" cy="0"/>
        </a:xfrm>
      </p:grpSpPr>
      <p:sp>
        <p:nvSpPr>
          <p:cNvPr id="9" name="Rectangle 8"/>
          <p:cNvSpPr/>
          <p:nvPr userDrawn="1"/>
        </p:nvSpPr>
        <p:spPr>
          <a:xfrm>
            <a:off x="0" y="-17289"/>
            <a:ext cx="12192000" cy="63266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1524000" y="1992694"/>
            <a:ext cx="9144000" cy="1655762"/>
          </a:xfrm>
        </p:spPr>
        <p:txBody>
          <a:bodyPr>
            <a:normAutofit/>
          </a:bodyPr>
          <a:lstStyle>
            <a:lvl1pPr marL="0" indent="0" algn="ctr">
              <a:buNone/>
              <a:defRPr sz="4800">
                <a:solidFill>
                  <a:schemeClr val="bg1"/>
                </a:solidFill>
                <a:latin typeface="HelveticaNeue LT 85 Heavy" panose="020B08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quote</a:t>
            </a:r>
          </a:p>
        </p:txBody>
      </p:sp>
      <p:sp>
        <p:nvSpPr>
          <p:cNvPr id="4" name="Date Placeholder 3"/>
          <p:cNvSpPr>
            <a:spLocks noGrp="1"/>
          </p:cNvSpPr>
          <p:nvPr>
            <p:ph type="dt" sz="half" idx="10"/>
          </p:nvPr>
        </p:nvSpPr>
        <p:spPr/>
        <p:txBody>
          <a:bodyPr/>
          <a:lstStyle>
            <a:lvl1pPr>
              <a:defRPr/>
            </a:lvl1pPr>
          </a:lstStyle>
          <a:p>
            <a:fld id="{3A7226ED-1921-4AB5-84B1-C807926FAFAD}" type="datetime3">
              <a:rPr lang="en-US" smtClean="0"/>
              <a:t>21 September 2020</a:t>
            </a:fld>
            <a:r>
              <a:rPr lang="en-US"/>
              <a:t>, </a:t>
            </a:r>
            <a:r>
              <a:rPr lang="en-DK" dirty="0"/>
              <a:t>©</a:t>
            </a:r>
            <a:r>
              <a:rPr lang="en-US" dirty="0"/>
              <a:t> </a:t>
            </a:r>
            <a:r>
              <a:rPr lang="en-US" dirty="0" err="1"/>
              <a:t>Contex</a:t>
            </a:r>
            <a:r>
              <a:rPr lang="en-US" dirty="0"/>
              <a:t>, </a:t>
            </a:r>
            <a:fld id="{9AED7805-E8E1-4F8E-8320-70C6D6D78543}" type="slidenum">
              <a:rPr lang="en-US" smtClean="0"/>
              <a:pPr/>
              <a:t>‹#›</a:t>
            </a:fld>
            <a:endParaRPr lang="en-US" dirty="0"/>
          </a:p>
        </p:txBody>
      </p:sp>
      <p:sp>
        <p:nvSpPr>
          <p:cNvPr id="5" name="Footer Placeholder 4"/>
          <p:cNvSpPr>
            <a:spLocks noGrp="1"/>
          </p:cNvSpPr>
          <p:nvPr>
            <p:ph type="ftr" sz="quarter" idx="11"/>
          </p:nvPr>
        </p:nvSpPr>
        <p:spPr/>
        <p:txBody>
          <a:bodyPr/>
          <a:lstStyle/>
          <a:p>
            <a:r>
              <a:rPr lang="pt-BR"/>
              <a:t>C O N F I D E N T I A L</a:t>
            </a:r>
            <a:endParaRPr lang="en-US"/>
          </a:p>
        </p:txBody>
      </p:sp>
      <p:pic>
        <p:nvPicPr>
          <p:cNvPr id="7" name="Picture 2" descr="O:\Marketing\Design-Logos\Contex Logotypes\Company logos\Contex Logo.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898637" y="6311900"/>
            <a:ext cx="1675264" cy="513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46534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tint val="75000"/>
                  </a:schemeClr>
                </a:solidFill>
                <a:latin typeface="HelveticaNeue LT 55 Roman" panose="020B0604020202020204" pitchFamily="34" charset="0"/>
              </a:defRPr>
            </a:lvl1pPr>
          </a:lstStyle>
          <a:p>
            <a:fld id="{F0459865-981B-4835-93B9-5F0D017AFF66}" type="datetime3">
              <a:rPr lang="en-US" smtClean="0"/>
              <a:t>21 September 2020</a:t>
            </a:fld>
            <a:r>
              <a:rPr lang="en-US"/>
              <a:t>, </a:t>
            </a:r>
            <a:r>
              <a:rPr lang="en-DK" dirty="0"/>
              <a:t>©</a:t>
            </a:r>
            <a:r>
              <a:rPr lang="en-US" dirty="0"/>
              <a:t> </a:t>
            </a:r>
            <a:r>
              <a:rPr lang="en-US" dirty="0" err="1"/>
              <a:t>Contex</a:t>
            </a:r>
            <a:r>
              <a:rPr lang="en-US" dirty="0"/>
              <a:t>, </a:t>
            </a:r>
            <a:fld id="{9AED7805-E8E1-4F8E-8320-70C6D6D78543}" type="slidenum">
              <a:rPr lang="en-US" smtClean="0"/>
              <a:pPr/>
              <a:t>‹#›</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tint val="75000"/>
                  </a:schemeClr>
                </a:solidFill>
                <a:latin typeface="HelveticaNeue LT 55 Roman" panose="020B0604020202020204" pitchFamily="34" charset="0"/>
              </a:defRPr>
            </a:lvl1pPr>
          </a:lstStyle>
          <a:p>
            <a:r>
              <a:rPr lang="pt-BR" dirty="0"/>
              <a:t>C O N F I D E N T I A L</a:t>
            </a:r>
            <a:endParaRPr lang="en-US" dirty="0"/>
          </a:p>
        </p:txBody>
      </p:sp>
      <p:sp>
        <p:nvSpPr>
          <p:cNvPr id="6" name="Rectangle 5"/>
          <p:cNvSpPr/>
          <p:nvPr userDrawn="1"/>
        </p:nvSpPr>
        <p:spPr>
          <a:xfrm>
            <a:off x="0" y="0"/>
            <a:ext cx="12191999"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0884245"/>
      </p:ext>
    </p:extLst>
  </p:cSld>
  <p:clrMap bg1="lt1" tx1="dk1" bg2="lt2" tx2="dk2" accent1="accent1" accent2="accent2" accent3="accent3" accent4="accent4" accent5="accent5" accent6="accent6" hlink="hlink" folHlink="folHlink"/>
  <p:sldLayoutIdLst>
    <p:sldLayoutId id="2147483662" r:id="rId1"/>
    <p:sldLayoutId id="2147483650" r:id="rId2"/>
    <p:sldLayoutId id="2147483663" r:id="rId3"/>
    <p:sldLayoutId id="2147483653" r:id="rId4"/>
    <p:sldLayoutId id="2147483664" r:id="rId5"/>
    <p:sldLayoutId id="2147483657" r:id="rId6"/>
    <p:sldLayoutId id="2147483660" r:id="rId7"/>
    <p:sldLayoutId id="2147483655" r:id="rId8"/>
    <p:sldLayoutId id="2147483661" r:id="rId9"/>
    <p:sldLayoutId id="2147483665" r:id="rId10"/>
  </p:sldLayoutIdLst>
  <p:hf sldNum="0" hdr="0" ftr="0"/>
  <p:txStyles>
    <p:titleStyle>
      <a:lvl1pPr algn="l" defTabSz="914400" rtl="0" eaLnBrk="1" latinLnBrk="0" hangingPunct="1">
        <a:lnSpc>
          <a:spcPct val="90000"/>
        </a:lnSpc>
        <a:spcBef>
          <a:spcPct val="0"/>
        </a:spcBef>
        <a:buNone/>
        <a:defRPr sz="4400" kern="1200">
          <a:solidFill>
            <a:schemeClr val="tx1"/>
          </a:solidFill>
          <a:latin typeface="HelveticaNeue LT 55 Roman"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400" kern="1200">
          <a:solidFill>
            <a:schemeClr val="tx1"/>
          </a:solidFill>
          <a:latin typeface="HelveticaNeue LT 55 Roman" panose="020B0604020202020204" pitchFamily="34" charset="0"/>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HelveticaNeue LT 55 Roman" panose="020B0604020202020204" pitchFamily="34" charset="0"/>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HelveticaNeue LT 55 Roman" panose="020B0604020202020204" pitchFamily="34" charset="0"/>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solidFill>
          <a:latin typeface="HelveticaNeue LT 55 Roman" panose="020B0604020202020204" pitchFamily="34" charset="0"/>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solidFill>
          <a:latin typeface="HelveticaNeue LT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29" userDrawn="1">
          <p15:clr>
            <a:srgbClr val="F26B43"/>
          </p15:clr>
        </p15:guide>
        <p15:guide id="2" orient="horz" pos="1139" userDrawn="1">
          <p15:clr>
            <a:srgbClr val="F26B43"/>
          </p15:clr>
        </p15:guide>
        <p15:guide id="3" pos="7151" userDrawn="1">
          <p15:clr>
            <a:srgbClr val="F26B43"/>
          </p15:clr>
        </p15:guide>
        <p15:guide id="4" pos="3840" userDrawn="1">
          <p15:clr>
            <a:srgbClr val="F26B43"/>
          </p15:clr>
        </p15:guide>
        <p15:guide id="5" orient="horz" pos="3974" userDrawn="1">
          <p15:clr>
            <a:srgbClr val="F26B43"/>
          </p15:clr>
        </p15:guide>
        <p15:guide id="6" orient="horz" pos="3906" userDrawn="1">
          <p15:clr>
            <a:srgbClr val="F26B43"/>
          </p15:clr>
        </p15:guide>
        <p15:guide id="7" orient="horz" pos="2523" userDrawn="1">
          <p15:clr>
            <a:srgbClr val="F26B43"/>
          </p15:clr>
        </p15:guide>
        <p15:guide id="8" orient="horz" pos="415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hyperlink" Target="https://www.youtube.com/watch?v=UH3wDQx7QPg" TargetMode="Externa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contex.com/greener/" TargetMode="Externa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42.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4.png"/><Relationship Id="rId4" Type="http://schemas.microsoft.com/office/2007/relationships/hdphoto" Target="../media/hdphoto2.wdp"/></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6.xml"/><Relationship Id="rId4" Type="http://schemas.openxmlformats.org/officeDocument/2006/relationships/image" Target="../media/image5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2.png"/><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41474" b="5299"/>
          <a:stretch/>
        </p:blipFill>
        <p:spPr>
          <a:xfrm>
            <a:off x="0" y="1808163"/>
            <a:ext cx="12192000" cy="5069898"/>
          </a:xfrm>
          <a:prstGeom prst="rect">
            <a:avLst/>
          </a:prstGeom>
        </p:spPr>
      </p:pic>
      <p:sp>
        <p:nvSpPr>
          <p:cNvPr id="5" name="Title 4"/>
          <p:cNvSpPr>
            <a:spLocks noGrp="1"/>
          </p:cNvSpPr>
          <p:nvPr>
            <p:ph type="ctrTitle"/>
          </p:nvPr>
        </p:nvSpPr>
        <p:spPr/>
        <p:txBody>
          <a:bodyPr>
            <a:normAutofit fontScale="90000"/>
          </a:bodyPr>
          <a:lstStyle/>
          <a:p>
            <a:r>
              <a:rPr lang="en-US" dirty="0"/>
              <a:t>The new faster, better, smarter and improved </a:t>
            </a:r>
            <a:br>
              <a:rPr lang="en-US" dirty="0"/>
            </a:br>
            <a:r>
              <a:rPr lang="en-US" dirty="0"/>
              <a:t>IQ Quattro X</a:t>
            </a:r>
            <a:br>
              <a:rPr lang="en-US" dirty="0"/>
            </a:br>
            <a:endParaRPr lang="en-US" dirty="0"/>
          </a:p>
        </p:txBody>
      </p:sp>
      <p:sp>
        <p:nvSpPr>
          <p:cNvPr id="4" name="Date Placeholder 3"/>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1</a:t>
            </a:fld>
            <a:endParaRPr lang="en-US" dirty="0"/>
          </a:p>
        </p:txBody>
      </p:sp>
      <p:pic>
        <p:nvPicPr>
          <p:cNvPr id="7" name="Picture 6">
            <a:extLst>
              <a:ext uri="{FF2B5EF4-FFF2-40B4-BE49-F238E27FC236}">
                <a16:creationId xmlns:a16="http://schemas.microsoft.com/office/drawing/2014/main" id="{06837F16-5358-40BD-A011-14D401604FD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
        <p:nvSpPr>
          <p:cNvPr id="2" name="Rectangle 1">
            <a:extLst>
              <a:ext uri="{FF2B5EF4-FFF2-40B4-BE49-F238E27FC236}">
                <a16:creationId xmlns:a16="http://schemas.microsoft.com/office/drawing/2014/main" id="{FA0C1059-2BD0-413B-BF5D-77B703B3E0ED}"/>
              </a:ext>
            </a:extLst>
          </p:cNvPr>
          <p:cNvSpPr/>
          <p:nvPr/>
        </p:nvSpPr>
        <p:spPr>
          <a:xfrm>
            <a:off x="0" y="1808164"/>
            <a:ext cx="12192000" cy="5069897"/>
          </a:xfrm>
          <a:prstGeom prst="rect">
            <a:avLst/>
          </a:pr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978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MFP Repro solutions are compatible with all major printer brands</a:t>
            </a:r>
          </a:p>
          <a:p>
            <a:r>
              <a:rPr lang="en-US" dirty="0"/>
              <a:t>Supports popular file formats, like PDF, PDF/A, TIFF and JPG</a:t>
            </a:r>
          </a:p>
          <a:p>
            <a:r>
              <a:rPr lang="en-US" dirty="0"/>
              <a:t>Compatible with Windows 10 and Windows 8.1, 64-bit</a:t>
            </a:r>
          </a:p>
          <a:p>
            <a:r>
              <a:rPr lang="en-US" dirty="0"/>
              <a:t>Send scan to printers via network or USB</a:t>
            </a:r>
          </a:p>
        </p:txBody>
      </p:sp>
      <p:sp>
        <p:nvSpPr>
          <p:cNvPr id="4" name="Date Placeholder 3"/>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10</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 y="-788243"/>
            <a:ext cx="6339840" cy="3566160"/>
          </a:xfrm>
          <a:prstGeom prst="rect">
            <a:avLst/>
          </a:prstGeom>
        </p:spPr>
      </p:pic>
    </p:spTree>
    <p:extLst>
      <p:ext uri="{BB962C8B-B14F-4D97-AF65-F5344CB8AC3E}">
        <p14:creationId xmlns:p14="http://schemas.microsoft.com/office/powerpoint/2010/main" val="2722348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01C5D-0031-4EA9-A72A-412A452E9A23}"/>
              </a:ext>
            </a:extLst>
          </p:cNvPr>
          <p:cNvSpPr>
            <a:spLocks noGrp="1"/>
          </p:cNvSpPr>
          <p:nvPr>
            <p:ph type="title"/>
          </p:nvPr>
        </p:nvSpPr>
        <p:spPr/>
        <p:txBody>
          <a:bodyPr/>
          <a:lstStyle/>
          <a:p>
            <a:r>
              <a:rPr lang="en-US" dirty="0"/>
              <a:t>CONTEX MFP SOLUTIONS VS. </a:t>
            </a:r>
            <a:br>
              <a:rPr lang="en-US" dirty="0"/>
            </a:br>
            <a:r>
              <a:rPr lang="en-US" dirty="0"/>
              <a:t>REGULAR MFP SOLUTIONS</a:t>
            </a:r>
          </a:p>
        </p:txBody>
      </p:sp>
      <p:sp>
        <p:nvSpPr>
          <p:cNvPr id="4" name="Date Placeholder 3">
            <a:extLst>
              <a:ext uri="{FF2B5EF4-FFF2-40B4-BE49-F238E27FC236}">
                <a16:creationId xmlns:a16="http://schemas.microsoft.com/office/drawing/2014/main" id="{A56FF946-5A43-4720-981F-29557E7DF235}"/>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11</a:t>
            </a:fld>
            <a:endParaRPr lang="en-US" dirty="0"/>
          </a:p>
        </p:txBody>
      </p:sp>
      <p:graphicFrame>
        <p:nvGraphicFramePr>
          <p:cNvPr id="5" name="Table 4">
            <a:extLst>
              <a:ext uri="{FF2B5EF4-FFF2-40B4-BE49-F238E27FC236}">
                <a16:creationId xmlns:a16="http://schemas.microsoft.com/office/drawing/2014/main" id="{FB8379ED-604C-4BD2-A4CD-75429EB9CB53}"/>
              </a:ext>
            </a:extLst>
          </p:cNvPr>
          <p:cNvGraphicFramePr>
            <a:graphicFrameLocks noGrp="1"/>
          </p:cNvGraphicFramePr>
          <p:nvPr>
            <p:extLst>
              <p:ext uri="{D42A27DB-BD31-4B8C-83A1-F6EECF244321}">
                <p14:modId xmlns:p14="http://schemas.microsoft.com/office/powerpoint/2010/main" val="463939144"/>
              </p:ext>
            </p:extLst>
          </p:nvPr>
        </p:nvGraphicFramePr>
        <p:xfrm>
          <a:off x="838200" y="1808163"/>
          <a:ext cx="10514013" cy="4392611"/>
        </p:xfrm>
        <a:graphic>
          <a:graphicData uri="http://schemas.openxmlformats.org/drawingml/2006/table">
            <a:tbl>
              <a:tblPr firstRow="1" bandRow="1">
                <a:tableStyleId>{5C22544A-7EE6-4342-B048-85BDC9FD1C3A}</a:tableStyleId>
              </a:tblPr>
              <a:tblGrid>
                <a:gridCol w="5411525">
                  <a:extLst>
                    <a:ext uri="{9D8B030D-6E8A-4147-A177-3AD203B41FA5}">
                      <a16:colId xmlns:a16="http://schemas.microsoft.com/office/drawing/2014/main" val="4014562738"/>
                    </a:ext>
                  </a:extLst>
                </a:gridCol>
                <a:gridCol w="2584174">
                  <a:extLst>
                    <a:ext uri="{9D8B030D-6E8A-4147-A177-3AD203B41FA5}">
                      <a16:colId xmlns:a16="http://schemas.microsoft.com/office/drawing/2014/main" val="2070965549"/>
                    </a:ext>
                  </a:extLst>
                </a:gridCol>
                <a:gridCol w="2518314">
                  <a:extLst>
                    <a:ext uri="{9D8B030D-6E8A-4147-A177-3AD203B41FA5}">
                      <a16:colId xmlns:a16="http://schemas.microsoft.com/office/drawing/2014/main" val="1229136887"/>
                    </a:ext>
                  </a:extLst>
                </a:gridCol>
              </a:tblGrid>
              <a:tr h="482115">
                <a:tc>
                  <a:txBody>
                    <a:bodyPr/>
                    <a:lstStyle/>
                    <a:p>
                      <a:endParaRPr lang="en-US"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u="none" strike="noStrike">
                          <a:effectLst/>
                        </a:rPr>
                        <a:t>CONTEX MFP Solutions</a:t>
                      </a:r>
                      <a:endParaRPr lang="en-US" sz="1800" b="1" i="0" u="none" strike="noStrike" dirty="0">
                        <a:solidFill>
                          <a:srgbClr val="000000"/>
                        </a:solidFill>
                        <a:effectLst/>
                        <a:latin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u="none" strike="noStrike">
                          <a:effectLst/>
                        </a:rPr>
                        <a:t>Regular MFP Solutions</a:t>
                      </a:r>
                      <a:endParaRPr lang="en-US" sz="1800" b="1" i="0" u="none" strike="noStrike" dirty="0">
                        <a:solidFill>
                          <a:srgbClr val="000000"/>
                        </a:solidFill>
                        <a:effectLst/>
                        <a:latin typeface="Calibri" panose="020F0502020204030204" pitchFamily="34" charset="0"/>
                      </a:endParaRPr>
                    </a:p>
                  </a:txBody>
                  <a:tcPr/>
                </a:tc>
                <a:extLst>
                  <a:ext uri="{0D108BD9-81ED-4DB2-BD59-A6C34878D82A}">
                    <a16:rowId xmlns:a16="http://schemas.microsoft.com/office/drawing/2014/main" val="1638403061"/>
                  </a:ext>
                </a:extLst>
              </a:tr>
              <a:tr h="4888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strike="noStrike" dirty="0">
                          <a:effectLst/>
                        </a:rPr>
                        <a:t>Can clean the sketch - you can actually bring a bad quality sketch "to life"</a:t>
                      </a:r>
                      <a:endParaRPr lang="en-US" sz="1200" b="0" i="0" u="none" strike="noStrike" dirty="0">
                        <a:solidFill>
                          <a:srgbClr val="000000"/>
                        </a:solidFill>
                        <a:effectLst/>
                        <a:latin typeface="Calibri" panose="020F0502020204030204" pitchFamily="34" charset="0"/>
                      </a:endParaRPr>
                    </a:p>
                  </a:txBody>
                  <a:tcPr anchor="ctr"/>
                </a:tc>
                <a:tc>
                  <a:txBody>
                    <a:bodyPr/>
                    <a:lstStyle/>
                    <a:p>
                      <a:pPr algn="ctr"/>
                      <a:r>
                        <a:rPr lang="en-DK" sz="2000" b="1" dirty="0">
                          <a:sym typeface="Wingdings" panose="05000000000000000000" pitchFamily="2" charset="2"/>
                        </a:rPr>
                        <a:t></a:t>
                      </a:r>
                      <a:endParaRPr lang="en-US" sz="2000" b="1" dirty="0"/>
                    </a:p>
                  </a:txBody>
                  <a:tcPr anchor="ctr"/>
                </a:tc>
                <a:tc>
                  <a:txBody>
                    <a:bodyPr/>
                    <a:lstStyle/>
                    <a:p>
                      <a:pPr algn="ctr"/>
                      <a:r>
                        <a:rPr lang="en-DK" sz="2000" dirty="0">
                          <a:solidFill>
                            <a:srgbClr val="A0A0A0"/>
                          </a:solidFill>
                          <a:sym typeface="Wingdings" panose="05000000000000000000" pitchFamily="2" charset="2"/>
                        </a:rPr>
                        <a:t></a:t>
                      </a:r>
                      <a:endParaRPr lang="en-US" sz="1800" dirty="0">
                        <a:solidFill>
                          <a:srgbClr val="A0A0A0"/>
                        </a:solidFill>
                      </a:endParaRPr>
                    </a:p>
                  </a:txBody>
                  <a:tcPr anchor="ctr"/>
                </a:tc>
                <a:extLst>
                  <a:ext uri="{0D108BD9-81ED-4DB2-BD59-A6C34878D82A}">
                    <a16:rowId xmlns:a16="http://schemas.microsoft.com/office/drawing/2014/main" val="1847408032"/>
                  </a:ext>
                </a:extLst>
              </a:tr>
              <a:tr h="4888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strike="noStrike" dirty="0">
                          <a:effectLst/>
                        </a:rPr>
                        <a:t>Can talk with several different printers (either number of printers or printer brands)</a:t>
                      </a:r>
                      <a:endParaRPr lang="en-US" sz="1200" b="0" i="0" u="none" strike="noStrike" dirty="0">
                        <a:solidFill>
                          <a:srgbClr val="000000"/>
                        </a:solidFill>
                        <a:effectLst/>
                        <a:latin typeface="Calibri" panose="020F0502020204030204" pitchFamily="34" charset="0"/>
                      </a:endParaRPr>
                    </a:p>
                  </a:txBody>
                  <a:tcPr anchor="ctr"/>
                </a:tc>
                <a:tc>
                  <a:txBody>
                    <a:bodyPr/>
                    <a:lstStyle/>
                    <a:p>
                      <a:pPr algn="ctr"/>
                      <a:r>
                        <a:rPr lang="en-DK" sz="1800" b="1" dirty="0">
                          <a:sym typeface="Wingdings" panose="05000000000000000000" pitchFamily="2" charset="2"/>
                        </a:rPr>
                        <a:t></a:t>
                      </a:r>
                      <a:endParaRPr lang="en-US" sz="18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DK" sz="1800" dirty="0">
                          <a:solidFill>
                            <a:srgbClr val="A0A0A0"/>
                          </a:solidFill>
                          <a:sym typeface="Wingdings" panose="05000000000000000000" pitchFamily="2" charset="2"/>
                        </a:rPr>
                        <a:t></a:t>
                      </a:r>
                      <a:endParaRPr lang="en-US" sz="1800" dirty="0">
                        <a:solidFill>
                          <a:srgbClr val="A0A0A0"/>
                        </a:solidFill>
                      </a:endParaRPr>
                    </a:p>
                  </a:txBody>
                  <a:tcPr anchor="ctr"/>
                </a:tc>
                <a:extLst>
                  <a:ext uri="{0D108BD9-81ED-4DB2-BD59-A6C34878D82A}">
                    <a16:rowId xmlns:a16="http://schemas.microsoft.com/office/drawing/2014/main" val="1883729756"/>
                  </a:ext>
                </a:extLst>
              </a:tr>
              <a:tr h="4888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strike="noStrike" dirty="0">
                          <a:effectLst/>
                        </a:rPr>
                        <a:t>Works all the time </a:t>
                      </a:r>
                      <a:endParaRPr lang="en-US" sz="1200" b="0" i="0" u="none" strike="noStrike" dirty="0">
                        <a:solidFill>
                          <a:srgbClr val="000000"/>
                        </a:solidFill>
                        <a:effectLst/>
                        <a:latin typeface="Calibri" panose="020F0502020204030204" pitchFamily="34" charset="0"/>
                      </a:endParaRPr>
                    </a:p>
                  </a:txBody>
                  <a:tcPr anchor="ctr"/>
                </a:tc>
                <a:tc>
                  <a:txBody>
                    <a:bodyPr/>
                    <a:lstStyle/>
                    <a:p>
                      <a:pPr algn="ctr"/>
                      <a:r>
                        <a:rPr lang="en-DK" sz="1800" b="1" dirty="0">
                          <a:sym typeface="Wingdings" panose="05000000000000000000" pitchFamily="2" charset="2"/>
                        </a:rPr>
                        <a:t></a:t>
                      </a:r>
                      <a:endParaRPr lang="en-US" sz="18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DK" sz="1800" dirty="0">
                          <a:solidFill>
                            <a:srgbClr val="A0A0A0"/>
                          </a:solidFill>
                          <a:sym typeface="Wingdings" panose="05000000000000000000" pitchFamily="2" charset="2"/>
                        </a:rPr>
                        <a:t></a:t>
                      </a:r>
                      <a:endParaRPr lang="en-US" sz="1800" dirty="0">
                        <a:solidFill>
                          <a:srgbClr val="A0A0A0"/>
                        </a:solidFill>
                      </a:endParaRPr>
                    </a:p>
                  </a:txBody>
                  <a:tcPr anchor="ctr"/>
                </a:tc>
                <a:extLst>
                  <a:ext uri="{0D108BD9-81ED-4DB2-BD59-A6C34878D82A}">
                    <a16:rowId xmlns:a16="http://schemas.microsoft.com/office/drawing/2014/main" val="678098102"/>
                  </a:ext>
                </a:extLst>
              </a:tr>
              <a:tr h="4888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strike="noStrike" dirty="0">
                          <a:effectLst/>
                        </a:rPr>
                        <a:t>Sublime color management</a:t>
                      </a:r>
                      <a:endParaRPr lang="en-US" sz="1200" b="0" i="0" u="none" strike="noStrike" dirty="0">
                        <a:solidFill>
                          <a:srgbClr val="000000"/>
                        </a:solidFill>
                        <a:effectLst/>
                        <a:latin typeface="Calibri" panose="020F0502020204030204" pitchFamily="34" charset="0"/>
                      </a:endParaRPr>
                    </a:p>
                  </a:txBody>
                  <a:tcPr anchor="ctr"/>
                </a:tc>
                <a:tc>
                  <a:txBody>
                    <a:bodyPr/>
                    <a:lstStyle/>
                    <a:p>
                      <a:pPr algn="ctr"/>
                      <a:r>
                        <a:rPr lang="en-DK" sz="1800" b="1" dirty="0">
                          <a:sym typeface="Wingdings" panose="05000000000000000000" pitchFamily="2" charset="2"/>
                        </a:rPr>
                        <a:t></a:t>
                      </a:r>
                      <a:endParaRPr lang="en-US" sz="18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DK" sz="1800" dirty="0">
                          <a:solidFill>
                            <a:srgbClr val="A0A0A0"/>
                          </a:solidFill>
                          <a:sym typeface="Wingdings" panose="05000000000000000000" pitchFamily="2" charset="2"/>
                        </a:rPr>
                        <a:t></a:t>
                      </a:r>
                      <a:endParaRPr lang="en-US" sz="1800" dirty="0">
                        <a:solidFill>
                          <a:srgbClr val="A0A0A0"/>
                        </a:solidFill>
                      </a:endParaRPr>
                    </a:p>
                  </a:txBody>
                  <a:tcPr anchor="ctr"/>
                </a:tc>
                <a:extLst>
                  <a:ext uri="{0D108BD9-81ED-4DB2-BD59-A6C34878D82A}">
                    <a16:rowId xmlns:a16="http://schemas.microsoft.com/office/drawing/2014/main" val="4014699882"/>
                  </a:ext>
                </a:extLst>
              </a:tr>
              <a:tr h="4888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strike="noStrike" dirty="0">
                          <a:effectLst/>
                        </a:rPr>
                        <a:t>The scanner can be upgraded (run faster) </a:t>
                      </a:r>
                      <a:endParaRPr lang="en-US" sz="1200" b="0" i="0" u="none" strike="noStrike" dirty="0">
                        <a:solidFill>
                          <a:srgbClr val="000000"/>
                        </a:solidFill>
                        <a:effectLst/>
                        <a:latin typeface="Calibri" panose="020F0502020204030204" pitchFamily="34" charset="0"/>
                      </a:endParaRPr>
                    </a:p>
                  </a:txBody>
                  <a:tcPr anchor="ctr"/>
                </a:tc>
                <a:tc>
                  <a:txBody>
                    <a:bodyPr/>
                    <a:lstStyle/>
                    <a:p>
                      <a:pPr algn="ctr"/>
                      <a:r>
                        <a:rPr lang="en-DK" sz="1800" b="1" dirty="0">
                          <a:sym typeface="Wingdings" panose="05000000000000000000" pitchFamily="2" charset="2"/>
                        </a:rPr>
                        <a:t></a:t>
                      </a:r>
                      <a:endParaRPr lang="en-US" sz="18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DK" sz="1800" dirty="0">
                          <a:solidFill>
                            <a:srgbClr val="A0A0A0"/>
                          </a:solidFill>
                          <a:sym typeface="Wingdings" panose="05000000000000000000" pitchFamily="2" charset="2"/>
                        </a:rPr>
                        <a:t></a:t>
                      </a:r>
                      <a:endParaRPr lang="en-US" sz="1800" dirty="0">
                        <a:solidFill>
                          <a:srgbClr val="A0A0A0"/>
                        </a:solidFill>
                      </a:endParaRPr>
                    </a:p>
                  </a:txBody>
                  <a:tcPr anchor="ctr"/>
                </a:tc>
                <a:extLst>
                  <a:ext uri="{0D108BD9-81ED-4DB2-BD59-A6C34878D82A}">
                    <a16:rowId xmlns:a16="http://schemas.microsoft.com/office/drawing/2014/main" val="1536960775"/>
                  </a:ext>
                </a:extLst>
              </a:tr>
              <a:tr h="488812">
                <a:tc>
                  <a:txBody>
                    <a:bodyPr/>
                    <a:lstStyle/>
                    <a:p>
                      <a:pPr algn="l" fontAlgn="b"/>
                      <a:r>
                        <a:rPr lang="en-US" sz="1200" b="0" u="none" strike="noStrike" dirty="0">
                          <a:effectLst/>
                        </a:rPr>
                        <a:t>The software can be upgraded (enhance quality) </a:t>
                      </a:r>
                      <a:endParaRPr lang="en-US" sz="1200" b="0" i="0" u="none" strike="noStrike" dirty="0">
                        <a:solidFill>
                          <a:srgbClr val="000000"/>
                        </a:solidFill>
                        <a:effectLst/>
                        <a:latin typeface="Calibri" panose="020F0502020204030204" pitchFamily="34" charset="0"/>
                      </a:endParaRPr>
                    </a:p>
                  </a:txBody>
                  <a:tcPr anchor="ctr"/>
                </a:tc>
                <a:tc>
                  <a:txBody>
                    <a:bodyPr/>
                    <a:lstStyle/>
                    <a:p>
                      <a:pPr algn="ctr"/>
                      <a:r>
                        <a:rPr lang="en-DK" sz="1800" b="1" dirty="0">
                          <a:sym typeface="Wingdings" panose="05000000000000000000" pitchFamily="2" charset="2"/>
                        </a:rPr>
                        <a:t></a:t>
                      </a:r>
                      <a:endParaRPr lang="en-US" sz="18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DK" sz="1800" dirty="0">
                          <a:solidFill>
                            <a:srgbClr val="A0A0A0"/>
                          </a:solidFill>
                          <a:sym typeface="Wingdings" panose="05000000000000000000" pitchFamily="2" charset="2"/>
                        </a:rPr>
                        <a:t></a:t>
                      </a:r>
                      <a:endParaRPr lang="en-US" sz="1800" dirty="0">
                        <a:solidFill>
                          <a:srgbClr val="A0A0A0"/>
                        </a:solidFill>
                      </a:endParaRPr>
                    </a:p>
                  </a:txBody>
                  <a:tcPr anchor="ctr"/>
                </a:tc>
                <a:extLst>
                  <a:ext uri="{0D108BD9-81ED-4DB2-BD59-A6C34878D82A}">
                    <a16:rowId xmlns:a16="http://schemas.microsoft.com/office/drawing/2014/main" val="2759543372"/>
                  </a:ext>
                </a:extLst>
              </a:tr>
              <a:tr h="4888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strike="noStrike" dirty="0">
                          <a:effectLst/>
                        </a:rPr>
                        <a:t>Works with TWAIN </a:t>
                      </a:r>
                      <a:endParaRPr lang="en-US" sz="1200" b="0" i="0" u="none" strike="noStrike" dirty="0">
                        <a:solidFill>
                          <a:srgbClr val="000000"/>
                        </a:solidFill>
                        <a:effectLst/>
                        <a:latin typeface="Calibri" panose="020F0502020204030204" pitchFamily="34" charset="0"/>
                      </a:endParaRPr>
                    </a:p>
                  </a:txBody>
                  <a:tcPr anchor="ctr"/>
                </a:tc>
                <a:tc>
                  <a:txBody>
                    <a:bodyPr/>
                    <a:lstStyle/>
                    <a:p>
                      <a:pPr algn="ctr"/>
                      <a:r>
                        <a:rPr lang="en-DK" sz="1800" b="1">
                          <a:sym typeface="Wingdings" panose="05000000000000000000" pitchFamily="2" charset="2"/>
                        </a:rPr>
                        <a:t></a:t>
                      </a:r>
                      <a:endParaRPr lang="en-US" sz="1800" dirty="0"/>
                    </a:p>
                  </a:txBody>
                  <a:tcPr anchor="ctr"/>
                </a:tc>
                <a:tc>
                  <a:txBody>
                    <a:bodyPr/>
                    <a:lstStyle/>
                    <a:p>
                      <a:pPr algn="ctr"/>
                      <a:r>
                        <a:rPr lang="en-DK" sz="1800" dirty="0">
                          <a:solidFill>
                            <a:srgbClr val="A0A0A0"/>
                          </a:solidFill>
                          <a:sym typeface="Wingdings" panose="05000000000000000000" pitchFamily="2" charset="2"/>
                        </a:rPr>
                        <a:t></a:t>
                      </a:r>
                      <a:endParaRPr lang="en-US" sz="1800" dirty="0">
                        <a:solidFill>
                          <a:srgbClr val="A0A0A0"/>
                        </a:solidFill>
                      </a:endParaRPr>
                    </a:p>
                  </a:txBody>
                  <a:tcPr anchor="ctr"/>
                </a:tc>
                <a:extLst>
                  <a:ext uri="{0D108BD9-81ED-4DB2-BD59-A6C34878D82A}">
                    <a16:rowId xmlns:a16="http://schemas.microsoft.com/office/drawing/2014/main" val="62538589"/>
                  </a:ext>
                </a:extLst>
              </a:tr>
              <a:tr h="488812">
                <a:tc>
                  <a:txBody>
                    <a:bodyPr/>
                    <a:lstStyle/>
                    <a:p>
                      <a:r>
                        <a:rPr lang="en-US" sz="1200" b="0" dirty="0"/>
                        <a:t>Fast</a:t>
                      </a:r>
                      <a:r>
                        <a:rPr lang="en-US" sz="1200" b="0" baseline="0" dirty="0"/>
                        <a:t> speed</a:t>
                      </a:r>
                      <a:endParaRPr lang="en-US" sz="1200" b="0" dirty="0"/>
                    </a:p>
                  </a:txBody>
                  <a:tcPr anchor="ctr"/>
                </a:tc>
                <a:tc>
                  <a:txBody>
                    <a:bodyPr/>
                    <a:lstStyle/>
                    <a:p>
                      <a:pPr algn="ctr"/>
                      <a:r>
                        <a:rPr lang="en-DK" sz="1800" b="1">
                          <a:sym typeface="Wingdings" panose="05000000000000000000" pitchFamily="2" charset="2"/>
                        </a:rPr>
                        <a:t></a:t>
                      </a:r>
                      <a:endParaRPr lang="en-US" sz="18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DK" sz="1800" dirty="0">
                          <a:solidFill>
                            <a:srgbClr val="A0A0A0"/>
                          </a:solidFill>
                          <a:sym typeface="Wingdings" panose="05000000000000000000" pitchFamily="2" charset="2"/>
                        </a:rPr>
                        <a:t></a:t>
                      </a:r>
                      <a:endParaRPr lang="en-US" sz="1800" dirty="0">
                        <a:solidFill>
                          <a:srgbClr val="A0A0A0"/>
                        </a:solidFill>
                      </a:endParaRPr>
                    </a:p>
                  </a:txBody>
                  <a:tcPr anchor="ctr"/>
                </a:tc>
                <a:extLst>
                  <a:ext uri="{0D108BD9-81ED-4DB2-BD59-A6C34878D82A}">
                    <a16:rowId xmlns:a16="http://schemas.microsoft.com/office/drawing/2014/main" val="994130240"/>
                  </a:ext>
                </a:extLst>
              </a:tr>
            </a:tbl>
          </a:graphicData>
        </a:graphic>
      </p:graphicFrame>
    </p:spTree>
    <p:extLst>
      <p:ext uri="{BB962C8B-B14F-4D97-AF65-F5344CB8AC3E}">
        <p14:creationId xmlns:p14="http://schemas.microsoft.com/office/powerpoint/2010/main" val="13762921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6919E3B-4F02-4C39-8CD1-FD26798B719C}"/>
              </a:ext>
            </a:extLst>
          </p:cNvPr>
          <p:cNvSpPr>
            <a:spLocks noGrp="1"/>
          </p:cNvSpPr>
          <p:nvPr>
            <p:ph type="title"/>
          </p:nvPr>
        </p:nvSpPr>
        <p:spPr/>
        <p:txBody>
          <a:bodyPr/>
          <a:lstStyle/>
          <a:p>
            <a:r>
              <a:rPr lang="en-US" dirty="0"/>
              <a:t>Outstanding productivity</a:t>
            </a:r>
          </a:p>
        </p:txBody>
      </p:sp>
      <p:sp>
        <p:nvSpPr>
          <p:cNvPr id="6" name="Content Placeholder 5">
            <a:extLst>
              <a:ext uri="{FF2B5EF4-FFF2-40B4-BE49-F238E27FC236}">
                <a16:creationId xmlns:a16="http://schemas.microsoft.com/office/drawing/2014/main" id="{273E5334-B470-4C84-B8FB-9A9E0C1A0023}"/>
              </a:ext>
            </a:extLst>
          </p:cNvPr>
          <p:cNvSpPr>
            <a:spLocks noGrp="1"/>
          </p:cNvSpPr>
          <p:nvPr>
            <p:ph idx="1"/>
          </p:nvPr>
        </p:nvSpPr>
        <p:spPr/>
        <p:txBody>
          <a:bodyPr>
            <a:normAutofit/>
          </a:bodyPr>
          <a:lstStyle/>
          <a:p>
            <a:r>
              <a:rPr lang="en-US" dirty="0"/>
              <a:t>Scan width up to 44’’   </a:t>
            </a:r>
          </a:p>
          <a:p>
            <a:r>
              <a:rPr lang="en-US" dirty="0"/>
              <a:t>Productivity 856 scans / per hour</a:t>
            </a:r>
          </a:p>
          <a:p>
            <a:r>
              <a:rPr lang="en-US" dirty="0"/>
              <a:t>Speed 17.8 </a:t>
            </a:r>
            <a:r>
              <a:rPr lang="en-US" dirty="0" err="1"/>
              <a:t>ips</a:t>
            </a:r>
            <a:r>
              <a:rPr lang="en-US" dirty="0"/>
              <a:t> @ 200 dpi</a:t>
            </a:r>
          </a:p>
          <a:p>
            <a:r>
              <a:rPr lang="en-US" dirty="0" err="1"/>
              <a:t>DataTransfer</a:t>
            </a:r>
            <a:r>
              <a:rPr lang="en-US" dirty="0"/>
              <a:t> technologies</a:t>
            </a:r>
          </a:p>
          <a:p>
            <a:pPr lvl="1"/>
            <a:r>
              <a:rPr lang="en-US" dirty="0"/>
              <a:t>GB Ethernet xDTR2.5</a:t>
            </a:r>
          </a:p>
          <a:p>
            <a:pPr lvl="1"/>
            <a:r>
              <a:rPr lang="en-US" dirty="0"/>
              <a:t>USB 3.0 SuperSpeed xDTR3</a:t>
            </a:r>
          </a:p>
          <a:p>
            <a:r>
              <a:rPr lang="en-US" dirty="0"/>
              <a:t>Gbit throttling buffer control</a:t>
            </a:r>
          </a:p>
        </p:txBody>
      </p:sp>
      <p:sp>
        <p:nvSpPr>
          <p:cNvPr id="4" name="Date Placeholder 3">
            <a:extLst>
              <a:ext uri="{FF2B5EF4-FFF2-40B4-BE49-F238E27FC236}">
                <a16:creationId xmlns:a16="http://schemas.microsoft.com/office/drawing/2014/main" id="{CD2D015D-7F4A-49AE-9BBE-EB8FA660AC46}"/>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12</a:t>
            </a:fld>
            <a:endParaRPr lang="en-US" dirty="0"/>
          </a:p>
        </p:txBody>
      </p:sp>
      <p:pic>
        <p:nvPicPr>
          <p:cNvPr id="12" name="Picture 11">
            <a:extLst>
              <a:ext uri="{FF2B5EF4-FFF2-40B4-BE49-F238E27FC236}">
                <a16:creationId xmlns:a16="http://schemas.microsoft.com/office/drawing/2014/main" id="{01F25D97-1B15-4C22-9747-CD7829B83BA6}"/>
              </a:ext>
            </a:extLst>
          </p:cNvPr>
          <p:cNvPicPr>
            <a:picLocks noChangeAspect="1"/>
          </p:cNvPicPr>
          <p:nvPr/>
        </p:nvPicPr>
        <p:blipFill rotWithShape="1">
          <a:blip r:embed="rId2">
            <a:extLst>
              <a:ext uri="{28A0092B-C50C-407E-A947-70E740481C1C}">
                <a14:useLocalDpi xmlns:a14="http://schemas.microsoft.com/office/drawing/2010/main" val="0"/>
              </a:ext>
            </a:extLst>
          </a:blip>
          <a:srcRect l="19328" t="20027" r="18973" b="20510"/>
          <a:stretch/>
        </p:blipFill>
        <p:spPr>
          <a:xfrm>
            <a:off x="6954944" y="2905913"/>
            <a:ext cx="4041103" cy="2190761"/>
          </a:xfrm>
          <a:prstGeom prst="rect">
            <a:avLst/>
          </a:prstGeom>
        </p:spPr>
      </p:pic>
      <p:sp>
        <p:nvSpPr>
          <p:cNvPr id="13" name="Rectangle 12">
            <a:extLst>
              <a:ext uri="{FF2B5EF4-FFF2-40B4-BE49-F238E27FC236}">
                <a16:creationId xmlns:a16="http://schemas.microsoft.com/office/drawing/2014/main" id="{F1181E1D-7852-4DF0-8C3A-EF63E65124BF}"/>
              </a:ext>
            </a:extLst>
          </p:cNvPr>
          <p:cNvSpPr/>
          <p:nvPr/>
        </p:nvSpPr>
        <p:spPr>
          <a:xfrm>
            <a:off x="7923434" y="2726526"/>
            <a:ext cx="2104122" cy="523220"/>
          </a:xfrm>
          <a:prstGeom prst="rect">
            <a:avLst/>
          </a:prstGeom>
        </p:spPr>
        <p:txBody>
          <a:bodyPr wrap="square">
            <a:spAutoFit/>
          </a:bodyPr>
          <a:lstStyle/>
          <a:p>
            <a:pPr algn="ctr"/>
            <a:r>
              <a:rPr lang="en-US" sz="2800" dirty="0">
                <a:solidFill>
                  <a:schemeClr val="bg1"/>
                </a:solidFill>
              </a:rPr>
              <a:t>Faster</a:t>
            </a:r>
          </a:p>
        </p:txBody>
      </p:sp>
    </p:spTree>
    <p:extLst>
      <p:ext uri="{BB962C8B-B14F-4D97-AF65-F5344CB8AC3E}">
        <p14:creationId xmlns:p14="http://schemas.microsoft.com/office/powerpoint/2010/main" val="9804031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productivity</a:t>
            </a:r>
          </a:p>
        </p:txBody>
      </p:sp>
      <p:sp>
        <p:nvSpPr>
          <p:cNvPr id="4" name="Date Placeholder 3"/>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13</a:t>
            </a:fld>
            <a:endParaRPr lang="en-US" dirty="0"/>
          </a:p>
        </p:txBody>
      </p:sp>
      <p:grpSp>
        <p:nvGrpSpPr>
          <p:cNvPr id="81" name="Group 80"/>
          <p:cNvGrpSpPr/>
          <p:nvPr/>
        </p:nvGrpSpPr>
        <p:grpSpPr>
          <a:xfrm>
            <a:off x="1398979" y="4485700"/>
            <a:ext cx="1237695" cy="1149951"/>
            <a:chOff x="1144525" y="4608072"/>
            <a:chExt cx="960138" cy="1136232"/>
          </a:xfrm>
        </p:grpSpPr>
        <p:sp>
          <p:nvSpPr>
            <p:cNvPr id="82" name="Rectangle 3"/>
            <p:cNvSpPr/>
            <p:nvPr/>
          </p:nvSpPr>
          <p:spPr>
            <a:xfrm>
              <a:off x="1144525" y="5085184"/>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3"/>
            <p:cNvSpPr/>
            <p:nvPr/>
          </p:nvSpPr>
          <p:spPr>
            <a:xfrm>
              <a:off x="1144525" y="4926146"/>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3"/>
            <p:cNvSpPr/>
            <p:nvPr/>
          </p:nvSpPr>
          <p:spPr>
            <a:xfrm>
              <a:off x="1144525" y="4767109"/>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3"/>
            <p:cNvSpPr/>
            <p:nvPr/>
          </p:nvSpPr>
          <p:spPr>
            <a:xfrm>
              <a:off x="1144525" y="4608072"/>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6" name="TextBox 85"/>
          <p:cNvSpPr txBox="1"/>
          <p:nvPr/>
        </p:nvSpPr>
        <p:spPr>
          <a:xfrm>
            <a:off x="1107955" y="4076847"/>
            <a:ext cx="1839484" cy="400110"/>
          </a:xfrm>
          <a:prstGeom prst="rect">
            <a:avLst/>
          </a:prstGeom>
          <a:noFill/>
        </p:spPr>
        <p:txBody>
          <a:bodyPr wrap="square" rtlCol="0">
            <a:spAutoFit/>
          </a:bodyPr>
          <a:lstStyle/>
          <a:p>
            <a:pPr algn="ctr"/>
            <a:r>
              <a:rPr lang="da-DK" sz="2000" b="1" dirty="0"/>
              <a:t>394 </a:t>
            </a:r>
          </a:p>
        </p:txBody>
      </p:sp>
      <p:sp>
        <p:nvSpPr>
          <p:cNvPr id="87" name="TextBox 86"/>
          <p:cNvSpPr txBox="1"/>
          <p:nvPr/>
        </p:nvSpPr>
        <p:spPr>
          <a:xfrm>
            <a:off x="3641144" y="5645129"/>
            <a:ext cx="1473563" cy="246221"/>
          </a:xfrm>
          <a:prstGeom prst="rect">
            <a:avLst/>
          </a:prstGeom>
          <a:noFill/>
        </p:spPr>
        <p:txBody>
          <a:bodyPr wrap="square" rtlCol="0">
            <a:spAutoFit/>
          </a:bodyPr>
          <a:lstStyle/>
          <a:p>
            <a:pPr algn="ctr"/>
            <a:r>
              <a:rPr lang="da-DK" sz="1000" b="1" dirty="0"/>
              <a:t> Model: 4450</a:t>
            </a:r>
            <a:endParaRPr lang="en-US" sz="1000" dirty="0"/>
          </a:p>
        </p:txBody>
      </p:sp>
      <p:grpSp>
        <p:nvGrpSpPr>
          <p:cNvPr id="88" name="Group 87"/>
          <p:cNvGrpSpPr/>
          <p:nvPr/>
        </p:nvGrpSpPr>
        <p:grpSpPr>
          <a:xfrm>
            <a:off x="6461946" y="2077479"/>
            <a:ext cx="1901947" cy="3496065"/>
            <a:chOff x="3048920" y="2289949"/>
            <a:chExt cx="1475429" cy="3454355"/>
          </a:xfrm>
        </p:grpSpPr>
        <p:grpSp>
          <p:nvGrpSpPr>
            <p:cNvPr id="89" name="Group 88"/>
            <p:cNvGrpSpPr/>
            <p:nvPr/>
          </p:nvGrpSpPr>
          <p:grpSpPr>
            <a:xfrm>
              <a:off x="3300730" y="4608072"/>
              <a:ext cx="960138" cy="1136232"/>
              <a:chOff x="1144525" y="4608072"/>
              <a:chExt cx="960138" cy="1136232"/>
            </a:xfrm>
          </p:grpSpPr>
          <p:sp>
            <p:nvSpPr>
              <p:cNvPr id="107" name="Rectangle 3"/>
              <p:cNvSpPr/>
              <p:nvPr/>
            </p:nvSpPr>
            <p:spPr>
              <a:xfrm>
                <a:off x="1144525" y="5085184"/>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3"/>
              <p:cNvSpPr/>
              <p:nvPr/>
            </p:nvSpPr>
            <p:spPr>
              <a:xfrm>
                <a:off x="1144525" y="4926146"/>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3"/>
              <p:cNvSpPr/>
              <p:nvPr/>
            </p:nvSpPr>
            <p:spPr>
              <a:xfrm>
                <a:off x="1144525" y="4767109"/>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3"/>
              <p:cNvSpPr/>
              <p:nvPr/>
            </p:nvSpPr>
            <p:spPr>
              <a:xfrm>
                <a:off x="1144525" y="4608072"/>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0" name="Group 89"/>
            <p:cNvGrpSpPr/>
            <p:nvPr/>
          </p:nvGrpSpPr>
          <p:grpSpPr>
            <a:xfrm>
              <a:off x="3300730" y="3962147"/>
              <a:ext cx="960138" cy="1136232"/>
              <a:chOff x="1144525" y="4608072"/>
              <a:chExt cx="960138" cy="1136232"/>
            </a:xfrm>
          </p:grpSpPr>
          <p:sp>
            <p:nvSpPr>
              <p:cNvPr id="103" name="Rectangle 3"/>
              <p:cNvSpPr/>
              <p:nvPr/>
            </p:nvSpPr>
            <p:spPr>
              <a:xfrm>
                <a:off x="1144525" y="5085184"/>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3"/>
              <p:cNvSpPr/>
              <p:nvPr/>
            </p:nvSpPr>
            <p:spPr>
              <a:xfrm>
                <a:off x="1144525" y="4926146"/>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3"/>
              <p:cNvSpPr/>
              <p:nvPr/>
            </p:nvSpPr>
            <p:spPr>
              <a:xfrm>
                <a:off x="1144525" y="4767109"/>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3"/>
              <p:cNvSpPr/>
              <p:nvPr/>
            </p:nvSpPr>
            <p:spPr>
              <a:xfrm>
                <a:off x="1144525" y="4608072"/>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1" name="Group 90"/>
            <p:cNvGrpSpPr/>
            <p:nvPr/>
          </p:nvGrpSpPr>
          <p:grpSpPr>
            <a:xfrm>
              <a:off x="3300730" y="3322765"/>
              <a:ext cx="960138" cy="1136232"/>
              <a:chOff x="1144525" y="4608072"/>
              <a:chExt cx="960138" cy="1136232"/>
            </a:xfrm>
          </p:grpSpPr>
          <p:sp>
            <p:nvSpPr>
              <p:cNvPr id="99" name="Rectangle 3"/>
              <p:cNvSpPr/>
              <p:nvPr/>
            </p:nvSpPr>
            <p:spPr>
              <a:xfrm>
                <a:off x="1144525" y="5085184"/>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3"/>
              <p:cNvSpPr/>
              <p:nvPr/>
            </p:nvSpPr>
            <p:spPr>
              <a:xfrm>
                <a:off x="1144525" y="4926146"/>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3"/>
              <p:cNvSpPr/>
              <p:nvPr/>
            </p:nvSpPr>
            <p:spPr>
              <a:xfrm>
                <a:off x="1144525" y="4767109"/>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3"/>
              <p:cNvSpPr/>
              <p:nvPr/>
            </p:nvSpPr>
            <p:spPr>
              <a:xfrm>
                <a:off x="1144525" y="4608072"/>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2" name="Group 91"/>
            <p:cNvGrpSpPr/>
            <p:nvPr/>
          </p:nvGrpSpPr>
          <p:grpSpPr>
            <a:xfrm>
              <a:off x="3293794" y="2680325"/>
              <a:ext cx="960138" cy="1136232"/>
              <a:chOff x="1144525" y="4608072"/>
              <a:chExt cx="960138" cy="1136232"/>
            </a:xfrm>
          </p:grpSpPr>
          <p:sp>
            <p:nvSpPr>
              <p:cNvPr id="95" name="Rectangle 3"/>
              <p:cNvSpPr/>
              <p:nvPr/>
            </p:nvSpPr>
            <p:spPr>
              <a:xfrm>
                <a:off x="1144525" y="5085184"/>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3"/>
              <p:cNvSpPr/>
              <p:nvPr/>
            </p:nvSpPr>
            <p:spPr>
              <a:xfrm>
                <a:off x="1144525" y="4926146"/>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3"/>
              <p:cNvSpPr/>
              <p:nvPr/>
            </p:nvSpPr>
            <p:spPr>
              <a:xfrm>
                <a:off x="1144525" y="4767109"/>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3"/>
              <p:cNvSpPr/>
              <p:nvPr/>
            </p:nvSpPr>
            <p:spPr>
              <a:xfrm>
                <a:off x="1144525" y="4608072"/>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3" name="TextBox 92"/>
            <p:cNvSpPr txBox="1"/>
            <p:nvPr/>
          </p:nvSpPr>
          <p:spPr>
            <a:xfrm>
              <a:off x="3048920" y="2289949"/>
              <a:ext cx="1475429" cy="395336"/>
            </a:xfrm>
            <a:prstGeom prst="rect">
              <a:avLst/>
            </a:prstGeom>
            <a:noFill/>
          </p:spPr>
          <p:txBody>
            <a:bodyPr wrap="square" rtlCol="0">
              <a:spAutoFit/>
            </a:bodyPr>
            <a:lstStyle/>
            <a:p>
              <a:pPr algn="ctr"/>
              <a:r>
                <a:rPr lang="da-DK" sz="2000" b="1" dirty="0"/>
                <a:t>626 </a:t>
              </a:r>
            </a:p>
          </p:txBody>
        </p:sp>
      </p:grpSp>
      <p:grpSp>
        <p:nvGrpSpPr>
          <p:cNvPr id="111" name="Group 110"/>
          <p:cNvGrpSpPr/>
          <p:nvPr/>
        </p:nvGrpSpPr>
        <p:grpSpPr>
          <a:xfrm>
            <a:off x="8830650" y="1430730"/>
            <a:ext cx="1979687" cy="4141848"/>
            <a:chOff x="4438694" y="1651870"/>
            <a:chExt cx="1535736" cy="4092434"/>
          </a:xfrm>
        </p:grpSpPr>
        <p:grpSp>
          <p:nvGrpSpPr>
            <p:cNvPr id="112" name="Group 111"/>
            <p:cNvGrpSpPr/>
            <p:nvPr/>
          </p:nvGrpSpPr>
          <p:grpSpPr>
            <a:xfrm>
              <a:off x="4738173" y="4608072"/>
              <a:ext cx="960138" cy="1136232"/>
              <a:chOff x="1144525" y="4608072"/>
              <a:chExt cx="960138" cy="1136232"/>
            </a:xfrm>
          </p:grpSpPr>
          <p:sp>
            <p:nvSpPr>
              <p:cNvPr id="135" name="Rectangle 3"/>
              <p:cNvSpPr/>
              <p:nvPr/>
            </p:nvSpPr>
            <p:spPr>
              <a:xfrm>
                <a:off x="1144525" y="5085184"/>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3"/>
              <p:cNvSpPr/>
              <p:nvPr/>
            </p:nvSpPr>
            <p:spPr>
              <a:xfrm>
                <a:off x="1144525" y="4926146"/>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tangle 3"/>
              <p:cNvSpPr/>
              <p:nvPr/>
            </p:nvSpPr>
            <p:spPr>
              <a:xfrm>
                <a:off x="1144525" y="4767109"/>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Rectangle 3"/>
              <p:cNvSpPr/>
              <p:nvPr/>
            </p:nvSpPr>
            <p:spPr>
              <a:xfrm>
                <a:off x="1144525" y="4608072"/>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3" name="Group 112"/>
            <p:cNvGrpSpPr/>
            <p:nvPr/>
          </p:nvGrpSpPr>
          <p:grpSpPr>
            <a:xfrm>
              <a:off x="4738173" y="3962147"/>
              <a:ext cx="960138" cy="1136232"/>
              <a:chOff x="1144525" y="4608072"/>
              <a:chExt cx="960138" cy="1136232"/>
            </a:xfrm>
          </p:grpSpPr>
          <p:sp>
            <p:nvSpPr>
              <p:cNvPr id="131" name="Rectangle 3"/>
              <p:cNvSpPr/>
              <p:nvPr/>
            </p:nvSpPr>
            <p:spPr>
              <a:xfrm>
                <a:off x="1144525" y="5085184"/>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Rectangle 3"/>
              <p:cNvSpPr/>
              <p:nvPr/>
            </p:nvSpPr>
            <p:spPr>
              <a:xfrm>
                <a:off x="1144525" y="4926146"/>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3"/>
              <p:cNvSpPr/>
              <p:nvPr/>
            </p:nvSpPr>
            <p:spPr>
              <a:xfrm>
                <a:off x="1144525" y="4767109"/>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Rectangle 3"/>
              <p:cNvSpPr/>
              <p:nvPr/>
            </p:nvSpPr>
            <p:spPr>
              <a:xfrm>
                <a:off x="1144525" y="4608072"/>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4" name="Group 113"/>
            <p:cNvGrpSpPr/>
            <p:nvPr/>
          </p:nvGrpSpPr>
          <p:grpSpPr>
            <a:xfrm>
              <a:off x="4738173" y="3322765"/>
              <a:ext cx="960138" cy="1136232"/>
              <a:chOff x="1144525" y="4608072"/>
              <a:chExt cx="960138" cy="1136232"/>
            </a:xfrm>
          </p:grpSpPr>
          <p:sp>
            <p:nvSpPr>
              <p:cNvPr id="127" name="Rectangle 3"/>
              <p:cNvSpPr/>
              <p:nvPr/>
            </p:nvSpPr>
            <p:spPr>
              <a:xfrm>
                <a:off x="1144525" y="5085184"/>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Rectangle 3"/>
              <p:cNvSpPr/>
              <p:nvPr/>
            </p:nvSpPr>
            <p:spPr>
              <a:xfrm>
                <a:off x="1144525" y="4926146"/>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Rectangle 3"/>
              <p:cNvSpPr/>
              <p:nvPr/>
            </p:nvSpPr>
            <p:spPr>
              <a:xfrm>
                <a:off x="1144525" y="4767109"/>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Rectangle 3"/>
              <p:cNvSpPr/>
              <p:nvPr/>
            </p:nvSpPr>
            <p:spPr>
              <a:xfrm>
                <a:off x="1144525" y="4608072"/>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5" name="Group 114"/>
            <p:cNvGrpSpPr/>
            <p:nvPr/>
          </p:nvGrpSpPr>
          <p:grpSpPr>
            <a:xfrm>
              <a:off x="4731237" y="2680325"/>
              <a:ext cx="960138" cy="1136232"/>
              <a:chOff x="1144525" y="4608072"/>
              <a:chExt cx="960138" cy="1136232"/>
            </a:xfrm>
          </p:grpSpPr>
          <p:sp>
            <p:nvSpPr>
              <p:cNvPr id="123" name="Rectangle 3"/>
              <p:cNvSpPr/>
              <p:nvPr/>
            </p:nvSpPr>
            <p:spPr>
              <a:xfrm>
                <a:off x="1144525" y="5085184"/>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Rectangle 3"/>
              <p:cNvSpPr/>
              <p:nvPr/>
            </p:nvSpPr>
            <p:spPr>
              <a:xfrm>
                <a:off x="1144525" y="4926146"/>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Rectangle 3"/>
              <p:cNvSpPr/>
              <p:nvPr/>
            </p:nvSpPr>
            <p:spPr>
              <a:xfrm>
                <a:off x="1144525" y="4767109"/>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3"/>
              <p:cNvSpPr/>
              <p:nvPr/>
            </p:nvSpPr>
            <p:spPr>
              <a:xfrm>
                <a:off x="1144525" y="4608072"/>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6" name="Group 115"/>
            <p:cNvGrpSpPr/>
            <p:nvPr/>
          </p:nvGrpSpPr>
          <p:grpSpPr>
            <a:xfrm>
              <a:off x="4726494" y="2044175"/>
              <a:ext cx="960138" cy="1136232"/>
              <a:chOff x="1144525" y="4608072"/>
              <a:chExt cx="960138" cy="1136232"/>
            </a:xfrm>
          </p:grpSpPr>
          <p:sp>
            <p:nvSpPr>
              <p:cNvPr id="119" name="Rectangle 3"/>
              <p:cNvSpPr/>
              <p:nvPr/>
            </p:nvSpPr>
            <p:spPr>
              <a:xfrm>
                <a:off x="1144525" y="5085184"/>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Rectangle 3"/>
              <p:cNvSpPr/>
              <p:nvPr/>
            </p:nvSpPr>
            <p:spPr>
              <a:xfrm>
                <a:off x="1144525" y="4926146"/>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le 3"/>
              <p:cNvSpPr/>
              <p:nvPr/>
            </p:nvSpPr>
            <p:spPr>
              <a:xfrm>
                <a:off x="1144525" y="4767109"/>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Rectangle 3"/>
              <p:cNvSpPr/>
              <p:nvPr/>
            </p:nvSpPr>
            <p:spPr>
              <a:xfrm>
                <a:off x="1144525" y="4608072"/>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7" name="TextBox 116"/>
            <p:cNvSpPr txBox="1"/>
            <p:nvPr/>
          </p:nvSpPr>
          <p:spPr>
            <a:xfrm>
              <a:off x="4438694" y="1651870"/>
              <a:ext cx="1535736" cy="395337"/>
            </a:xfrm>
            <a:prstGeom prst="rect">
              <a:avLst/>
            </a:prstGeom>
            <a:noFill/>
          </p:spPr>
          <p:txBody>
            <a:bodyPr wrap="square" rtlCol="0">
              <a:spAutoFit/>
            </a:bodyPr>
            <a:lstStyle/>
            <a:p>
              <a:pPr algn="ctr"/>
              <a:r>
                <a:rPr lang="da-DK" sz="2000" b="1" dirty="0"/>
                <a:t>856 / 909</a:t>
              </a:r>
            </a:p>
          </p:txBody>
        </p:sp>
      </p:grpSp>
      <p:pic>
        <p:nvPicPr>
          <p:cNvPr id="79" name="Picture 4" descr="O:\Marketing\Online marketing\001 - LAUNCH Folder\FEB 2014\Logos 50 px\IQ-Quattro-GREEN.png">
            <a:extLst>
              <a:ext uri="{FF2B5EF4-FFF2-40B4-BE49-F238E27FC236}">
                <a16:creationId xmlns:a16="http://schemas.microsoft.com/office/drawing/2014/main" id="{888FA3D9-F248-46B1-91B0-26319FBCDD1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94738" y="5975606"/>
            <a:ext cx="1465918" cy="2427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1A2D078D-4A46-4A14-B979-A08C23A3AC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1723" y="5974570"/>
            <a:ext cx="1957259" cy="228419"/>
          </a:xfrm>
          <a:prstGeom prst="rect">
            <a:avLst/>
          </a:prstGeom>
        </p:spPr>
      </p:pic>
      <p:pic>
        <p:nvPicPr>
          <p:cNvPr id="65" name="Picture 64">
            <a:extLst>
              <a:ext uri="{FF2B5EF4-FFF2-40B4-BE49-F238E27FC236}">
                <a16:creationId xmlns:a16="http://schemas.microsoft.com/office/drawing/2014/main" id="{C1BAD17B-F1F0-4DA0-83A3-20A4B0A69C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9297" y="5982746"/>
            <a:ext cx="1957259" cy="228419"/>
          </a:xfrm>
          <a:prstGeom prst="rect">
            <a:avLst/>
          </a:prstGeom>
        </p:spPr>
      </p:pic>
      <p:pic>
        <p:nvPicPr>
          <p:cNvPr id="66" name="Picture 65">
            <a:extLst>
              <a:ext uri="{FF2B5EF4-FFF2-40B4-BE49-F238E27FC236}">
                <a16:creationId xmlns:a16="http://schemas.microsoft.com/office/drawing/2014/main" id="{D04DE852-14EF-4CDE-A12C-507DE98518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grpSp>
        <p:nvGrpSpPr>
          <p:cNvPr id="185" name="Group 184">
            <a:extLst>
              <a:ext uri="{FF2B5EF4-FFF2-40B4-BE49-F238E27FC236}">
                <a16:creationId xmlns:a16="http://schemas.microsoft.com/office/drawing/2014/main" id="{822F4ABA-8039-485C-B29E-21EF183762A5}"/>
              </a:ext>
            </a:extLst>
          </p:cNvPr>
          <p:cNvGrpSpPr/>
          <p:nvPr/>
        </p:nvGrpSpPr>
        <p:grpSpPr>
          <a:xfrm>
            <a:off x="3693333" y="4485700"/>
            <a:ext cx="1237695" cy="1149951"/>
            <a:chOff x="1144525" y="4608072"/>
            <a:chExt cx="960138" cy="1136232"/>
          </a:xfrm>
        </p:grpSpPr>
        <p:sp>
          <p:nvSpPr>
            <p:cNvPr id="186" name="Rectangle 3">
              <a:extLst>
                <a:ext uri="{FF2B5EF4-FFF2-40B4-BE49-F238E27FC236}">
                  <a16:creationId xmlns:a16="http://schemas.microsoft.com/office/drawing/2014/main" id="{5952C6D7-BCCB-4655-B535-5B749CE43EB0}"/>
                </a:ext>
              </a:extLst>
            </p:cNvPr>
            <p:cNvSpPr/>
            <p:nvPr/>
          </p:nvSpPr>
          <p:spPr>
            <a:xfrm>
              <a:off x="1144525" y="5085184"/>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7" name="Rectangle 3">
              <a:extLst>
                <a:ext uri="{FF2B5EF4-FFF2-40B4-BE49-F238E27FC236}">
                  <a16:creationId xmlns:a16="http://schemas.microsoft.com/office/drawing/2014/main" id="{FB7102C8-AAF4-4BFA-AD3B-E0524A79D838}"/>
                </a:ext>
              </a:extLst>
            </p:cNvPr>
            <p:cNvSpPr/>
            <p:nvPr/>
          </p:nvSpPr>
          <p:spPr>
            <a:xfrm>
              <a:off x="1144525" y="4926146"/>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8" name="Rectangle 3">
              <a:extLst>
                <a:ext uri="{FF2B5EF4-FFF2-40B4-BE49-F238E27FC236}">
                  <a16:creationId xmlns:a16="http://schemas.microsoft.com/office/drawing/2014/main" id="{3192D994-7895-4D0D-8D0B-E00CF74B854F}"/>
                </a:ext>
              </a:extLst>
            </p:cNvPr>
            <p:cNvSpPr/>
            <p:nvPr/>
          </p:nvSpPr>
          <p:spPr>
            <a:xfrm>
              <a:off x="1144525" y="4767109"/>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9" name="Rectangle 3">
              <a:extLst>
                <a:ext uri="{FF2B5EF4-FFF2-40B4-BE49-F238E27FC236}">
                  <a16:creationId xmlns:a16="http://schemas.microsoft.com/office/drawing/2014/main" id="{EFA86DE1-102A-4793-955F-42083CD0EF94}"/>
                </a:ext>
              </a:extLst>
            </p:cNvPr>
            <p:cNvSpPr/>
            <p:nvPr/>
          </p:nvSpPr>
          <p:spPr>
            <a:xfrm>
              <a:off x="1144525" y="4608072"/>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0" name="TextBox 189">
            <a:extLst>
              <a:ext uri="{FF2B5EF4-FFF2-40B4-BE49-F238E27FC236}">
                <a16:creationId xmlns:a16="http://schemas.microsoft.com/office/drawing/2014/main" id="{DCAFD3A5-A31B-40AA-8CAB-08D3476AE52A}"/>
              </a:ext>
            </a:extLst>
          </p:cNvPr>
          <p:cNvSpPr txBox="1"/>
          <p:nvPr/>
        </p:nvSpPr>
        <p:spPr>
          <a:xfrm>
            <a:off x="3392437" y="3483497"/>
            <a:ext cx="1839484" cy="400110"/>
          </a:xfrm>
          <a:prstGeom prst="rect">
            <a:avLst/>
          </a:prstGeom>
          <a:noFill/>
        </p:spPr>
        <p:txBody>
          <a:bodyPr wrap="square" rtlCol="0">
            <a:spAutoFit/>
          </a:bodyPr>
          <a:lstStyle/>
          <a:p>
            <a:pPr algn="ctr"/>
            <a:r>
              <a:rPr lang="da-DK" sz="2000" b="1" dirty="0"/>
              <a:t>523 / 534</a:t>
            </a:r>
          </a:p>
        </p:txBody>
      </p:sp>
      <p:pic>
        <p:nvPicPr>
          <p:cNvPr id="192" name="Picture 4" descr="O:\Marketing\Online marketing\001 - LAUNCH Folder\FEB 2014\Logos 50 px\IQ-Quattro-GREEN.png">
            <a:extLst>
              <a:ext uri="{FF2B5EF4-FFF2-40B4-BE49-F238E27FC236}">
                <a16:creationId xmlns:a16="http://schemas.microsoft.com/office/drawing/2014/main" id="{88031C3D-FDAD-4815-892F-9C9AB60F3B9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679961" y="5975606"/>
            <a:ext cx="1465918" cy="242701"/>
          </a:xfrm>
          <a:prstGeom prst="rect">
            <a:avLst/>
          </a:prstGeom>
          <a:noFill/>
          <a:extLst>
            <a:ext uri="{909E8E84-426E-40DD-AFC4-6F175D3DCCD1}">
              <a14:hiddenFill xmlns:a14="http://schemas.microsoft.com/office/drawing/2010/main">
                <a:solidFill>
                  <a:srgbClr val="FFFFFF"/>
                </a:solidFill>
              </a14:hiddenFill>
            </a:ext>
          </a:extLst>
        </p:spPr>
      </p:pic>
      <p:grpSp>
        <p:nvGrpSpPr>
          <p:cNvPr id="193" name="Group 192">
            <a:extLst>
              <a:ext uri="{FF2B5EF4-FFF2-40B4-BE49-F238E27FC236}">
                <a16:creationId xmlns:a16="http://schemas.microsoft.com/office/drawing/2014/main" id="{608B7542-B8EF-496F-B16F-2DCFD05FE6F5}"/>
              </a:ext>
            </a:extLst>
          </p:cNvPr>
          <p:cNvGrpSpPr/>
          <p:nvPr/>
        </p:nvGrpSpPr>
        <p:grpSpPr>
          <a:xfrm>
            <a:off x="3693333" y="3867835"/>
            <a:ext cx="1237695" cy="1149951"/>
            <a:chOff x="1144525" y="4608072"/>
            <a:chExt cx="960138" cy="1136232"/>
          </a:xfrm>
        </p:grpSpPr>
        <p:sp>
          <p:nvSpPr>
            <p:cNvPr id="194" name="Rectangle 3">
              <a:extLst>
                <a:ext uri="{FF2B5EF4-FFF2-40B4-BE49-F238E27FC236}">
                  <a16:creationId xmlns:a16="http://schemas.microsoft.com/office/drawing/2014/main" id="{4215FC27-3E98-4976-9560-4193714C7A2A}"/>
                </a:ext>
              </a:extLst>
            </p:cNvPr>
            <p:cNvSpPr/>
            <p:nvPr/>
          </p:nvSpPr>
          <p:spPr>
            <a:xfrm>
              <a:off x="1144525" y="5085184"/>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5" name="Rectangle 3">
              <a:extLst>
                <a:ext uri="{FF2B5EF4-FFF2-40B4-BE49-F238E27FC236}">
                  <a16:creationId xmlns:a16="http://schemas.microsoft.com/office/drawing/2014/main" id="{5A601F03-56A2-417F-B394-7A7A69B0884F}"/>
                </a:ext>
              </a:extLst>
            </p:cNvPr>
            <p:cNvSpPr/>
            <p:nvPr/>
          </p:nvSpPr>
          <p:spPr>
            <a:xfrm>
              <a:off x="1144525" y="4926146"/>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Rectangle 3">
              <a:extLst>
                <a:ext uri="{FF2B5EF4-FFF2-40B4-BE49-F238E27FC236}">
                  <a16:creationId xmlns:a16="http://schemas.microsoft.com/office/drawing/2014/main" id="{0FF3C37C-4EA4-4A54-9687-2DAAA6DA0D97}"/>
                </a:ext>
              </a:extLst>
            </p:cNvPr>
            <p:cNvSpPr/>
            <p:nvPr/>
          </p:nvSpPr>
          <p:spPr>
            <a:xfrm>
              <a:off x="1144525" y="4767109"/>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7" name="Rectangle 3">
              <a:extLst>
                <a:ext uri="{FF2B5EF4-FFF2-40B4-BE49-F238E27FC236}">
                  <a16:creationId xmlns:a16="http://schemas.microsoft.com/office/drawing/2014/main" id="{0CBAF077-2B70-48AB-B463-DFCE143A5CB0}"/>
                </a:ext>
              </a:extLst>
            </p:cNvPr>
            <p:cNvSpPr/>
            <p:nvPr/>
          </p:nvSpPr>
          <p:spPr>
            <a:xfrm>
              <a:off x="1144525" y="4608072"/>
              <a:ext cx="960138" cy="659120"/>
            </a:xfrm>
            <a:custGeom>
              <a:avLst/>
              <a:gdLst>
                <a:gd name="connsiteX0" fmla="*/ 0 w 648072"/>
                <a:gd name="connsiteY0" fmla="*/ 0 h 720080"/>
                <a:gd name="connsiteX1" fmla="*/ 648072 w 648072"/>
                <a:gd name="connsiteY1" fmla="*/ 0 h 720080"/>
                <a:gd name="connsiteX2" fmla="*/ 648072 w 648072"/>
                <a:gd name="connsiteY2" fmla="*/ 720080 h 720080"/>
                <a:gd name="connsiteX3" fmla="*/ 0 w 648072"/>
                <a:gd name="connsiteY3" fmla="*/ 720080 h 720080"/>
                <a:gd name="connsiteX4" fmla="*/ 0 w 648072"/>
                <a:gd name="connsiteY4" fmla="*/ 0 h 720080"/>
                <a:gd name="connsiteX0" fmla="*/ 0 w 769992"/>
                <a:gd name="connsiteY0" fmla="*/ 0 h 720080"/>
                <a:gd name="connsiteX1" fmla="*/ 648072 w 769992"/>
                <a:gd name="connsiteY1" fmla="*/ 0 h 720080"/>
                <a:gd name="connsiteX2" fmla="*/ 769992 w 769992"/>
                <a:gd name="connsiteY2" fmla="*/ 704840 h 720080"/>
                <a:gd name="connsiteX3" fmla="*/ 0 w 769992"/>
                <a:gd name="connsiteY3" fmla="*/ 720080 h 720080"/>
                <a:gd name="connsiteX4" fmla="*/ 0 w 769992"/>
                <a:gd name="connsiteY4" fmla="*/ 0 h 720080"/>
                <a:gd name="connsiteX0" fmla="*/ 198120 w 968112"/>
                <a:gd name="connsiteY0" fmla="*/ 0 h 704840"/>
                <a:gd name="connsiteX1" fmla="*/ 846192 w 968112"/>
                <a:gd name="connsiteY1" fmla="*/ 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83095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0141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16652 w 968112"/>
                <a:gd name="connsiteY1" fmla="*/ 30480 h 704840"/>
                <a:gd name="connsiteX2" fmla="*/ 968112 w 968112"/>
                <a:gd name="connsiteY2" fmla="*/ 704840 h 704840"/>
                <a:gd name="connsiteX3" fmla="*/ 0 w 968112"/>
                <a:gd name="connsiteY3" fmla="*/ 689600 h 704840"/>
                <a:gd name="connsiteX4" fmla="*/ 198120 w 968112"/>
                <a:gd name="connsiteY4" fmla="*/ 0 h 704840"/>
                <a:gd name="connsiteX0" fmla="*/ 198120 w 968112"/>
                <a:gd name="connsiteY0" fmla="*/ 0 h 704840"/>
                <a:gd name="connsiteX1" fmla="*/ 739512 w 968112"/>
                <a:gd name="connsiteY1" fmla="*/ 15240 h 704840"/>
                <a:gd name="connsiteX2" fmla="*/ 968112 w 968112"/>
                <a:gd name="connsiteY2" fmla="*/ 704840 h 704840"/>
                <a:gd name="connsiteX3" fmla="*/ 0 w 968112"/>
                <a:gd name="connsiteY3" fmla="*/ 689600 h 704840"/>
                <a:gd name="connsiteX4" fmla="*/ 198120 w 968112"/>
                <a:gd name="connsiteY4" fmla="*/ 0 h 704840"/>
                <a:gd name="connsiteX0" fmla="*/ 304800 w 968112"/>
                <a:gd name="connsiteY0" fmla="*/ 83820 h 689600"/>
                <a:gd name="connsiteX1" fmla="*/ 739512 w 968112"/>
                <a:gd name="connsiteY1" fmla="*/ 0 h 689600"/>
                <a:gd name="connsiteX2" fmla="*/ 968112 w 968112"/>
                <a:gd name="connsiteY2" fmla="*/ 689600 h 689600"/>
                <a:gd name="connsiteX3" fmla="*/ 0 w 968112"/>
                <a:gd name="connsiteY3" fmla="*/ 674360 h 689600"/>
                <a:gd name="connsiteX4" fmla="*/ 304800 w 968112"/>
                <a:gd name="connsiteY4" fmla="*/ 83820 h 689600"/>
                <a:gd name="connsiteX0" fmla="*/ 213360 w 968112"/>
                <a:gd name="connsiteY0" fmla="*/ 15240 h 689600"/>
                <a:gd name="connsiteX1" fmla="*/ 739512 w 968112"/>
                <a:gd name="connsiteY1" fmla="*/ 0 h 689600"/>
                <a:gd name="connsiteX2" fmla="*/ 968112 w 968112"/>
                <a:gd name="connsiteY2" fmla="*/ 689600 h 689600"/>
                <a:gd name="connsiteX3" fmla="*/ 0 w 968112"/>
                <a:gd name="connsiteY3" fmla="*/ 674360 h 689600"/>
                <a:gd name="connsiteX4" fmla="*/ 213360 w 968112"/>
                <a:gd name="connsiteY4" fmla="*/ 15240 h 689600"/>
                <a:gd name="connsiteX0" fmla="*/ 213360 w 968112"/>
                <a:gd name="connsiteY0" fmla="*/ 0 h 674360"/>
                <a:gd name="connsiteX1" fmla="*/ 731538 w 968112"/>
                <a:gd name="connsiteY1" fmla="*/ 8683 h 674360"/>
                <a:gd name="connsiteX2" fmla="*/ 968112 w 968112"/>
                <a:gd name="connsiteY2" fmla="*/ 674360 h 674360"/>
                <a:gd name="connsiteX3" fmla="*/ 0 w 968112"/>
                <a:gd name="connsiteY3" fmla="*/ 659120 h 674360"/>
                <a:gd name="connsiteX4" fmla="*/ 213360 w 968112"/>
                <a:gd name="connsiteY4" fmla="*/ 0 h 674360"/>
                <a:gd name="connsiteX0" fmla="*/ 213360 w 968112"/>
                <a:gd name="connsiteY0" fmla="*/ 4608 h 678968"/>
                <a:gd name="connsiteX1" fmla="*/ 763436 w 968112"/>
                <a:gd name="connsiteY1" fmla="*/ 0 h 678968"/>
                <a:gd name="connsiteX2" fmla="*/ 968112 w 968112"/>
                <a:gd name="connsiteY2" fmla="*/ 678968 h 678968"/>
                <a:gd name="connsiteX3" fmla="*/ 0 w 968112"/>
                <a:gd name="connsiteY3" fmla="*/ 663728 h 678968"/>
                <a:gd name="connsiteX4" fmla="*/ 213360 w 968112"/>
                <a:gd name="connsiteY4" fmla="*/ 4608 h 678968"/>
                <a:gd name="connsiteX0" fmla="*/ 213360 w 968112"/>
                <a:gd name="connsiteY0" fmla="*/ 0 h 674360"/>
                <a:gd name="connsiteX1" fmla="*/ 763436 w 968112"/>
                <a:gd name="connsiteY1" fmla="*/ 709 h 674360"/>
                <a:gd name="connsiteX2" fmla="*/ 968112 w 968112"/>
                <a:gd name="connsiteY2" fmla="*/ 674360 h 674360"/>
                <a:gd name="connsiteX3" fmla="*/ 0 w 968112"/>
                <a:gd name="connsiteY3" fmla="*/ 659120 h 674360"/>
                <a:gd name="connsiteX4" fmla="*/ 213360 w 968112"/>
                <a:gd name="connsiteY4" fmla="*/ 0 h 674360"/>
                <a:gd name="connsiteX0" fmla="*/ 213360 w 965454"/>
                <a:gd name="connsiteY0" fmla="*/ 0 h 663727"/>
                <a:gd name="connsiteX1" fmla="*/ 763436 w 965454"/>
                <a:gd name="connsiteY1" fmla="*/ 709 h 663727"/>
                <a:gd name="connsiteX2" fmla="*/ 965454 w 965454"/>
                <a:gd name="connsiteY2" fmla="*/ 663727 h 663727"/>
                <a:gd name="connsiteX3" fmla="*/ 0 w 965454"/>
                <a:gd name="connsiteY3" fmla="*/ 659120 h 663727"/>
                <a:gd name="connsiteX4" fmla="*/ 213360 w 965454"/>
                <a:gd name="connsiteY4" fmla="*/ 0 h 663727"/>
                <a:gd name="connsiteX0" fmla="*/ 213360 w 960138"/>
                <a:gd name="connsiteY0" fmla="*/ 0 h 659120"/>
                <a:gd name="connsiteX1" fmla="*/ 763436 w 960138"/>
                <a:gd name="connsiteY1" fmla="*/ 709 h 659120"/>
                <a:gd name="connsiteX2" fmla="*/ 960138 w 960138"/>
                <a:gd name="connsiteY2" fmla="*/ 658411 h 659120"/>
                <a:gd name="connsiteX3" fmla="*/ 0 w 960138"/>
                <a:gd name="connsiteY3" fmla="*/ 659120 h 659120"/>
                <a:gd name="connsiteX4" fmla="*/ 213360 w 960138"/>
                <a:gd name="connsiteY4" fmla="*/ 0 h 659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38" h="659120">
                  <a:moveTo>
                    <a:pt x="213360" y="0"/>
                  </a:moveTo>
                  <a:lnTo>
                    <a:pt x="763436" y="709"/>
                  </a:lnTo>
                  <a:lnTo>
                    <a:pt x="960138" y="658411"/>
                  </a:lnTo>
                  <a:lnTo>
                    <a:pt x="0" y="659120"/>
                  </a:lnTo>
                  <a:lnTo>
                    <a:pt x="213360" y="0"/>
                  </a:lnTo>
                  <a:close/>
                </a:path>
              </a:pathLst>
            </a:custGeom>
            <a:solidFill>
              <a:schemeClr val="bg1"/>
            </a:solidFill>
            <a:ln w="9525">
              <a:solidFill>
                <a:srgbClr val="1E1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9406816B-C0D3-4780-96C0-38148775C7C5}"/>
              </a:ext>
            </a:extLst>
          </p:cNvPr>
          <p:cNvSpPr txBox="1"/>
          <p:nvPr/>
        </p:nvSpPr>
        <p:spPr>
          <a:xfrm>
            <a:off x="838200" y="1808163"/>
            <a:ext cx="3281218" cy="646331"/>
          </a:xfrm>
          <a:prstGeom prst="rect">
            <a:avLst/>
          </a:prstGeom>
          <a:noFill/>
        </p:spPr>
        <p:txBody>
          <a:bodyPr wrap="square" rtlCol="0">
            <a:spAutoFit/>
          </a:bodyPr>
          <a:lstStyle/>
          <a:p>
            <a:r>
              <a:rPr lang="en-US" i="1" dirty="0"/>
              <a:t>Arch E / A0 scans pr. hour</a:t>
            </a:r>
          </a:p>
          <a:p>
            <a:r>
              <a:rPr lang="en-US" i="1" dirty="0"/>
              <a:t>200 dpi Color, portrait load</a:t>
            </a:r>
          </a:p>
        </p:txBody>
      </p:sp>
      <p:sp>
        <p:nvSpPr>
          <p:cNvPr id="139" name="TextBox 138">
            <a:extLst>
              <a:ext uri="{FF2B5EF4-FFF2-40B4-BE49-F238E27FC236}">
                <a16:creationId xmlns:a16="http://schemas.microsoft.com/office/drawing/2014/main" id="{0E090CEC-EAE9-4D9A-A213-7F75B55EA001}"/>
              </a:ext>
            </a:extLst>
          </p:cNvPr>
          <p:cNvSpPr txBox="1"/>
          <p:nvPr/>
        </p:nvSpPr>
        <p:spPr>
          <a:xfrm>
            <a:off x="1275203" y="5626708"/>
            <a:ext cx="1473563" cy="246221"/>
          </a:xfrm>
          <a:prstGeom prst="rect">
            <a:avLst/>
          </a:prstGeom>
          <a:noFill/>
        </p:spPr>
        <p:txBody>
          <a:bodyPr wrap="square" rtlCol="0">
            <a:spAutoFit/>
          </a:bodyPr>
          <a:lstStyle/>
          <a:p>
            <a:pPr algn="ctr"/>
            <a:r>
              <a:rPr lang="da-DK" sz="1000" b="1" dirty="0"/>
              <a:t> Model: 4450</a:t>
            </a:r>
            <a:endParaRPr lang="en-US" sz="1000" dirty="0"/>
          </a:p>
        </p:txBody>
      </p:sp>
      <p:sp>
        <p:nvSpPr>
          <p:cNvPr id="140" name="TextBox 139">
            <a:extLst>
              <a:ext uri="{FF2B5EF4-FFF2-40B4-BE49-F238E27FC236}">
                <a16:creationId xmlns:a16="http://schemas.microsoft.com/office/drawing/2014/main" id="{AB8BD9DA-3448-4190-B217-DA45B1295ACA}"/>
              </a:ext>
            </a:extLst>
          </p:cNvPr>
          <p:cNvSpPr txBox="1"/>
          <p:nvPr/>
        </p:nvSpPr>
        <p:spPr>
          <a:xfrm>
            <a:off x="6627406" y="5622220"/>
            <a:ext cx="1473563" cy="246221"/>
          </a:xfrm>
          <a:prstGeom prst="rect">
            <a:avLst/>
          </a:prstGeom>
          <a:noFill/>
        </p:spPr>
        <p:txBody>
          <a:bodyPr wrap="square" rtlCol="0">
            <a:spAutoFit/>
          </a:bodyPr>
          <a:lstStyle/>
          <a:p>
            <a:pPr algn="ctr"/>
            <a:r>
              <a:rPr lang="da-DK" sz="1000" b="1" dirty="0"/>
              <a:t> Model: 4490</a:t>
            </a:r>
            <a:endParaRPr lang="en-US" sz="1000" dirty="0"/>
          </a:p>
        </p:txBody>
      </p:sp>
      <p:sp>
        <p:nvSpPr>
          <p:cNvPr id="141" name="TextBox 140">
            <a:extLst>
              <a:ext uri="{FF2B5EF4-FFF2-40B4-BE49-F238E27FC236}">
                <a16:creationId xmlns:a16="http://schemas.microsoft.com/office/drawing/2014/main" id="{167B1218-C587-4E28-AC8D-E66E65A51E46}"/>
              </a:ext>
            </a:extLst>
          </p:cNvPr>
          <p:cNvSpPr txBox="1"/>
          <p:nvPr/>
        </p:nvSpPr>
        <p:spPr>
          <a:xfrm>
            <a:off x="9163570" y="5623433"/>
            <a:ext cx="1473563" cy="246221"/>
          </a:xfrm>
          <a:prstGeom prst="rect">
            <a:avLst/>
          </a:prstGeom>
          <a:noFill/>
        </p:spPr>
        <p:txBody>
          <a:bodyPr wrap="square" rtlCol="0">
            <a:spAutoFit/>
          </a:bodyPr>
          <a:lstStyle/>
          <a:p>
            <a:pPr algn="ctr"/>
            <a:r>
              <a:rPr lang="da-DK" sz="1000" b="1" dirty="0"/>
              <a:t> Model: 4490</a:t>
            </a:r>
            <a:endParaRPr lang="en-US" sz="1000" dirty="0"/>
          </a:p>
        </p:txBody>
      </p:sp>
    </p:spTree>
    <p:extLst>
      <p:ext uri="{BB962C8B-B14F-4D97-AF65-F5344CB8AC3E}">
        <p14:creationId xmlns:p14="http://schemas.microsoft.com/office/powerpoint/2010/main" val="2212816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A861F7-A63F-459C-8E62-EF41FD4032E8}"/>
              </a:ext>
            </a:extLst>
          </p:cNvPr>
          <p:cNvSpPr>
            <a:spLocks noGrp="1"/>
          </p:cNvSpPr>
          <p:nvPr>
            <p:ph type="title"/>
          </p:nvPr>
        </p:nvSpPr>
        <p:spPr/>
        <p:txBody>
          <a:bodyPr/>
          <a:lstStyle/>
          <a:p>
            <a:r>
              <a:rPr lang="en-US" dirty="0"/>
              <a:t>Data transfer rate match the </a:t>
            </a:r>
            <a:br>
              <a:rPr lang="en-US" dirty="0"/>
            </a:br>
            <a:r>
              <a:rPr lang="en-US" dirty="0"/>
              <a:t>actual speed</a:t>
            </a:r>
          </a:p>
        </p:txBody>
      </p:sp>
      <p:sp>
        <p:nvSpPr>
          <p:cNvPr id="6" name="Content Placeholder 5">
            <a:extLst>
              <a:ext uri="{FF2B5EF4-FFF2-40B4-BE49-F238E27FC236}">
                <a16:creationId xmlns:a16="http://schemas.microsoft.com/office/drawing/2014/main" id="{335BA3DB-535B-419B-A629-283C8686EDE4}"/>
              </a:ext>
            </a:extLst>
          </p:cNvPr>
          <p:cNvSpPr>
            <a:spLocks noGrp="1"/>
          </p:cNvSpPr>
          <p:nvPr>
            <p:ph idx="1"/>
          </p:nvPr>
        </p:nvSpPr>
        <p:spPr>
          <a:xfrm>
            <a:off x="838200" y="1825625"/>
            <a:ext cx="7440677" cy="4351338"/>
          </a:xfrm>
        </p:spPr>
        <p:txBody>
          <a:bodyPr>
            <a:normAutofit fontScale="92500" lnSpcReduction="20000"/>
          </a:bodyPr>
          <a:lstStyle/>
          <a:p>
            <a:pPr marL="0" indent="0">
              <a:buNone/>
            </a:pPr>
            <a:r>
              <a:rPr lang="en-US" dirty="0">
                <a:latin typeface="HelveticaNeue LT 55 Roman" panose="020B0604020202020204"/>
              </a:rPr>
              <a:t>More than 2 times faster with USB 3.0 SuperSpeed with xDTR3</a:t>
            </a:r>
          </a:p>
          <a:p>
            <a:pPr marL="285750" indent="-285750"/>
            <a:r>
              <a:rPr lang="en-US" dirty="0">
                <a:latin typeface="HelveticaNeue LT 55 Roman" panose="020B0604020202020204"/>
              </a:rPr>
              <a:t>Fastest data transfer of any scanner on the market</a:t>
            </a:r>
          </a:p>
          <a:p>
            <a:pPr marL="285750" indent="-285750"/>
            <a:r>
              <a:rPr lang="en-US" dirty="0">
                <a:latin typeface="HelveticaNeue LT 55 Roman" panose="020B0604020202020204"/>
              </a:rPr>
              <a:t>Higher ROI</a:t>
            </a:r>
          </a:p>
          <a:p>
            <a:pPr marL="285750" indent="-285750"/>
            <a:endParaRPr lang="en-US" dirty="0">
              <a:latin typeface="HelveticaNeue LT 55 Roman" panose="020B0604020202020204"/>
            </a:endParaRPr>
          </a:p>
          <a:p>
            <a:pPr marL="0" indent="0">
              <a:buNone/>
            </a:pPr>
            <a:r>
              <a:rPr lang="en-US" dirty="0">
                <a:latin typeface="HelveticaNeue LT 55 Roman" panose="020B0604020202020204"/>
              </a:rPr>
              <a:t>Improved Gbit-Ethernet transfer rate with </a:t>
            </a:r>
            <a:r>
              <a:rPr lang="en-US" dirty="0" err="1">
                <a:latin typeface="HelveticaNeue LT 55 Roman" panose="020B0604020202020204"/>
              </a:rPr>
              <a:t>xDTR</a:t>
            </a:r>
            <a:r>
              <a:rPr lang="en-US" dirty="0">
                <a:latin typeface="HelveticaNeue LT 55 Roman" panose="020B0604020202020204"/>
              </a:rPr>
              <a:t> 2.5 </a:t>
            </a:r>
          </a:p>
          <a:p>
            <a:pPr marL="285750" indent="-285750"/>
            <a:r>
              <a:rPr lang="en-US" dirty="0">
                <a:latin typeface="HelveticaNeue LT 55 Roman" panose="020B0604020202020204"/>
              </a:rPr>
              <a:t>Faster transfer rate than with xDTR2 </a:t>
            </a:r>
          </a:p>
          <a:p>
            <a:pPr marL="285750" indent="-285750"/>
            <a:r>
              <a:rPr lang="en-US" dirty="0">
                <a:latin typeface="HelveticaNeue LT 55 Roman" panose="020B0604020202020204"/>
              </a:rPr>
              <a:t>New improved electronics</a:t>
            </a:r>
          </a:p>
          <a:p>
            <a:pPr marL="285750" indent="-285750"/>
            <a:endParaRPr lang="en-US" dirty="0">
              <a:latin typeface="HelveticaNeue LT 55 Roman" panose="020B0604020202020204"/>
            </a:endParaRPr>
          </a:p>
          <a:p>
            <a:pPr marL="0" indent="0">
              <a:buNone/>
            </a:pPr>
            <a:r>
              <a:rPr lang="en-US" dirty="0">
                <a:latin typeface="HelveticaNeue LT 55 Roman" panose="020B0604020202020204"/>
              </a:rPr>
              <a:t>Stop-free scanning</a:t>
            </a:r>
          </a:p>
          <a:p>
            <a:pPr marL="285750" indent="-285750"/>
            <a:r>
              <a:rPr lang="en-US" dirty="0">
                <a:latin typeface="HelveticaNeue LT 55 Roman" panose="020B0604020202020204"/>
              </a:rPr>
              <a:t>1GB buffer hardware memory eliminates the scanner from pausing. Maintain your scan speeds and meet those deadlines</a:t>
            </a:r>
          </a:p>
          <a:p>
            <a:endParaRPr lang="en-US" dirty="0"/>
          </a:p>
        </p:txBody>
      </p:sp>
      <p:sp>
        <p:nvSpPr>
          <p:cNvPr id="4" name="Date Placeholder 3">
            <a:extLst>
              <a:ext uri="{FF2B5EF4-FFF2-40B4-BE49-F238E27FC236}">
                <a16:creationId xmlns:a16="http://schemas.microsoft.com/office/drawing/2014/main" id="{5499E56C-FE2E-4B64-ADCB-409B7F193FDB}"/>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14</a:t>
            </a:fld>
            <a:endParaRPr lang="en-US" dirty="0"/>
          </a:p>
        </p:txBody>
      </p:sp>
      <p:pic>
        <p:nvPicPr>
          <p:cNvPr id="12" name="Picture 11">
            <a:extLst>
              <a:ext uri="{FF2B5EF4-FFF2-40B4-BE49-F238E27FC236}">
                <a16:creationId xmlns:a16="http://schemas.microsoft.com/office/drawing/2014/main" id="{589EC514-74DA-4268-84B4-409299BA74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pic>
        <p:nvPicPr>
          <p:cNvPr id="3" name="Picture 2">
            <a:extLst>
              <a:ext uri="{FF2B5EF4-FFF2-40B4-BE49-F238E27FC236}">
                <a16:creationId xmlns:a16="http://schemas.microsoft.com/office/drawing/2014/main" id="{F3215242-2AA7-4595-9A93-43E7C53985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60231" y="4899760"/>
            <a:ext cx="2681654" cy="917126"/>
          </a:xfrm>
          <a:prstGeom prst="rect">
            <a:avLst/>
          </a:prstGeom>
        </p:spPr>
      </p:pic>
    </p:spTree>
    <p:extLst>
      <p:ext uri="{BB962C8B-B14F-4D97-AF65-F5344CB8AC3E}">
        <p14:creationId xmlns:p14="http://schemas.microsoft.com/office/powerpoint/2010/main" val="33662329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1D75B-120F-4C1E-BC7A-E2853D0A31FF}"/>
              </a:ext>
            </a:extLst>
          </p:cNvPr>
          <p:cNvSpPr>
            <a:spLocks noGrp="1"/>
          </p:cNvSpPr>
          <p:nvPr>
            <p:ph type="title"/>
          </p:nvPr>
        </p:nvSpPr>
        <p:spPr/>
        <p:txBody>
          <a:bodyPr/>
          <a:lstStyle/>
          <a:p>
            <a:r>
              <a:rPr lang="en-US" dirty="0"/>
              <a:t>Improved feed-in of scans – </a:t>
            </a:r>
            <a:br>
              <a:rPr lang="en-US" dirty="0"/>
            </a:br>
            <a:r>
              <a:rPr lang="en-US" dirty="0"/>
              <a:t>total time saver</a:t>
            </a:r>
          </a:p>
        </p:txBody>
      </p:sp>
      <p:sp>
        <p:nvSpPr>
          <p:cNvPr id="3" name="Content Placeholder 2">
            <a:extLst>
              <a:ext uri="{FF2B5EF4-FFF2-40B4-BE49-F238E27FC236}">
                <a16:creationId xmlns:a16="http://schemas.microsoft.com/office/drawing/2014/main" id="{CC109ADA-2B2C-4839-93B7-C428A3C04DC8}"/>
              </a:ext>
            </a:extLst>
          </p:cNvPr>
          <p:cNvSpPr>
            <a:spLocks noGrp="1"/>
          </p:cNvSpPr>
          <p:nvPr>
            <p:ph idx="1"/>
          </p:nvPr>
        </p:nvSpPr>
        <p:spPr>
          <a:xfrm>
            <a:off x="838200" y="1825625"/>
            <a:ext cx="10185399" cy="4351338"/>
          </a:xfrm>
        </p:spPr>
        <p:txBody>
          <a:bodyPr>
            <a:normAutofit/>
          </a:bodyPr>
          <a:lstStyle/>
          <a:p>
            <a:pPr marL="0" indent="0">
              <a:buNone/>
            </a:pPr>
            <a:r>
              <a:rPr lang="en-US" dirty="0"/>
              <a:t>Updated Contex Speed-Matched Roller System compensates for the increased scan speed.</a:t>
            </a:r>
          </a:p>
          <a:p>
            <a:pPr marL="285750" indent="-285750"/>
            <a:r>
              <a:rPr lang="en-US" dirty="0"/>
              <a:t>New motor and improved transmission system</a:t>
            </a:r>
          </a:p>
          <a:p>
            <a:pPr marL="285750" indent="-285750"/>
            <a:r>
              <a:rPr lang="en-US" dirty="0"/>
              <a:t>New design and materials for rollers which decreases wear down </a:t>
            </a:r>
          </a:p>
          <a:p>
            <a:pPr marL="285750" indent="-285750"/>
            <a:r>
              <a:rPr lang="en-US" dirty="0"/>
              <a:t>Less chance of a skewed load = Increased productivity</a:t>
            </a:r>
          </a:p>
          <a:p>
            <a:endParaRPr lang="en-US" dirty="0"/>
          </a:p>
          <a:p>
            <a:endParaRPr lang="en-US" dirty="0"/>
          </a:p>
        </p:txBody>
      </p:sp>
      <p:sp>
        <p:nvSpPr>
          <p:cNvPr id="4" name="Date Placeholder 3">
            <a:extLst>
              <a:ext uri="{FF2B5EF4-FFF2-40B4-BE49-F238E27FC236}">
                <a16:creationId xmlns:a16="http://schemas.microsoft.com/office/drawing/2014/main" id="{8B1147C1-96E2-4B47-9BF4-F832896DEE0A}"/>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15</a:t>
            </a:fld>
            <a:endParaRPr lang="en-US" dirty="0"/>
          </a:p>
        </p:txBody>
      </p:sp>
      <p:pic>
        <p:nvPicPr>
          <p:cNvPr id="11" name="Picture 10">
            <a:extLst>
              <a:ext uri="{FF2B5EF4-FFF2-40B4-BE49-F238E27FC236}">
                <a16:creationId xmlns:a16="http://schemas.microsoft.com/office/drawing/2014/main" id="{3D720E88-7DB1-4300-BC5E-CBCE179F88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Tree>
    <p:extLst>
      <p:ext uri="{BB962C8B-B14F-4D97-AF65-F5344CB8AC3E}">
        <p14:creationId xmlns:p14="http://schemas.microsoft.com/office/powerpoint/2010/main" val="34408875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6919E3B-4F02-4C39-8CD1-FD26798B719C}"/>
              </a:ext>
            </a:extLst>
          </p:cNvPr>
          <p:cNvSpPr>
            <a:spLocks noGrp="1"/>
          </p:cNvSpPr>
          <p:nvPr>
            <p:ph type="title"/>
          </p:nvPr>
        </p:nvSpPr>
        <p:spPr/>
        <p:txBody>
          <a:bodyPr/>
          <a:lstStyle/>
          <a:p>
            <a:r>
              <a:rPr lang="en-US" dirty="0"/>
              <a:t>Choose how you work </a:t>
            </a:r>
          </a:p>
        </p:txBody>
      </p:sp>
      <p:sp>
        <p:nvSpPr>
          <p:cNvPr id="6" name="Content Placeholder 5">
            <a:extLst>
              <a:ext uri="{FF2B5EF4-FFF2-40B4-BE49-F238E27FC236}">
                <a16:creationId xmlns:a16="http://schemas.microsoft.com/office/drawing/2014/main" id="{273E5334-B470-4C84-B8FB-9A9E0C1A0023}"/>
              </a:ext>
            </a:extLst>
          </p:cNvPr>
          <p:cNvSpPr>
            <a:spLocks noGrp="1"/>
          </p:cNvSpPr>
          <p:nvPr>
            <p:ph idx="1"/>
          </p:nvPr>
        </p:nvSpPr>
        <p:spPr/>
        <p:txBody>
          <a:bodyPr>
            <a:normAutofit/>
          </a:bodyPr>
          <a:lstStyle/>
          <a:p>
            <a:r>
              <a:rPr lang="en-US" dirty="0" err="1"/>
              <a:t>Nextimage</a:t>
            </a:r>
            <a:r>
              <a:rPr lang="en-US" dirty="0"/>
              <a:t> Remote</a:t>
            </a:r>
          </a:p>
          <a:p>
            <a:r>
              <a:rPr lang="en-US" dirty="0"/>
              <a:t>New touch panel </a:t>
            </a:r>
          </a:p>
          <a:p>
            <a:r>
              <a:rPr lang="en-US" dirty="0"/>
              <a:t>Recommended for workgroup usage</a:t>
            </a:r>
          </a:p>
          <a:p>
            <a:endParaRPr lang="en-US" dirty="0"/>
          </a:p>
        </p:txBody>
      </p:sp>
      <p:sp>
        <p:nvSpPr>
          <p:cNvPr id="4" name="Date Placeholder 3">
            <a:extLst>
              <a:ext uri="{FF2B5EF4-FFF2-40B4-BE49-F238E27FC236}">
                <a16:creationId xmlns:a16="http://schemas.microsoft.com/office/drawing/2014/main" id="{CD2D015D-7F4A-49AE-9BBE-EB8FA660AC46}"/>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16</a:t>
            </a:fld>
            <a:endParaRPr lang="en-US" dirty="0"/>
          </a:p>
        </p:txBody>
      </p:sp>
      <p:pic>
        <p:nvPicPr>
          <p:cNvPr id="7" name="Picture 6">
            <a:extLst>
              <a:ext uri="{FF2B5EF4-FFF2-40B4-BE49-F238E27FC236}">
                <a16:creationId xmlns:a16="http://schemas.microsoft.com/office/drawing/2014/main" id="{71221CF5-826C-41D3-AC9C-1DF790949E23}"/>
              </a:ext>
            </a:extLst>
          </p:cNvPr>
          <p:cNvPicPr>
            <a:picLocks noChangeAspect="1"/>
          </p:cNvPicPr>
          <p:nvPr/>
        </p:nvPicPr>
        <p:blipFill rotWithShape="1">
          <a:blip r:embed="rId2">
            <a:extLst>
              <a:ext uri="{28A0092B-C50C-407E-A947-70E740481C1C}">
                <a14:useLocalDpi xmlns:a14="http://schemas.microsoft.com/office/drawing/2010/main" val="0"/>
              </a:ext>
            </a:extLst>
          </a:blip>
          <a:srcRect l="19328" t="20027" r="18973" b="20510"/>
          <a:stretch/>
        </p:blipFill>
        <p:spPr>
          <a:xfrm>
            <a:off x="6954944" y="2905913"/>
            <a:ext cx="4041103" cy="2190761"/>
          </a:xfrm>
          <a:prstGeom prst="rect">
            <a:avLst/>
          </a:prstGeom>
        </p:spPr>
      </p:pic>
      <p:sp>
        <p:nvSpPr>
          <p:cNvPr id="8" name="Rectangle 7">
            <a:extLst>
              <a:ext uri="{FF2B5EF4-FFF2-40B4-BE49-F238E27FC236}">
                <a16:creationId xmlns:a16="http://schemas.microsoft.com/office/drawing/2014/main" id="{4D2F963A-938C-4D51-A649-D2C095F35253}"/>
              </a:ext>
            </a:extLst>
          </p:cNvPr>
          <p:cNvSpPr/>
          <p:nvPr/>
        </p:nvSpPr>
        <p:spPr>
          <a:xfrm>
            <a:off x="9627941" y="3739683"/>
            <a:ext cx="2104122" cy="523220"/>
          </a:xfrm>
          <a:prstGeom prst="rect">
            <a:avLst/>
          </a:prstGeom>
        </p:spPr>
        <p:txBody>
          <a:bodyPr wrap="square">
            <a:spAutoFit/>
          </a:bodyPr>
          <a:lstStyle/>
          <a:p>
            <a:pPr algn="ctr"/>
            <a:r>
              <a:rPr lang="en-US" sz="2800" dirty="0">
                <a:solidFill>
                  <a:schemeClr val="bg1"/>
                </a:solidFill>
              </a:rPr>
              <a:t>Smarter</a:t>
            </a:r>
          </a:p>
        </p:txBody>
      </p:sp>
    </p:spTree>
    <p:extLst>
      <p:ext uri="{BB962C8B-B14F-4D97-AF65-F5344CB8AC3E}">
        <p14:creationId xmlns:p14="http://schemas.microsoft.com/office/powerpoint/2010/main" val="35933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6944" y="365125"/>
            <a:ext cx="9026856" cy="1325563"/>
          </a:xfrm>
        </p:spPr>
        <p:txBody>
          <a:bodyPr/>
          <a:lstStyle/>
          <a:p>
            <a:r>
              <a:rPr lang="en-US" dirty="0" err="1"/>
              <a:t>Nextimage</a:t>
            </a:r>
            <a:r>
              <a:rPr lang="en-US" dirty="0"/>
              <a:t> Remote app</a:t>
            </a:r>
          </a:p>
        </p:txBody>
      </p:sp>
      <p:pic>
        <p:nvPicPr>
          <p:cNvPr id="8" name="Content Placeholder 7">
            <a:extLst>
              <a:ext uri="{FF2B5EF4-FFF2-40B4-BE49-F238E27FC236}">
                <a16:creationId xmlns:a16="http://schemas.microsoft.com/office/drawing/2014/main" id="{4024068E-F9C6-4616-B3FB-25D169A24F5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996" y="180569"/>
            <a:ext cx="11321512" cy="6368351"/>
          </a:xfrm>
        </p:spPr>
      </p:pic>
      <p:sp>
        <p:nvSpPr>
          <p:cNvPr id="7" name="Date Placeholder 6">
            <a:extLst>
              <a:ext uri="{FF2B5EF4-FFF2-40B4-BE49-F238E27FC236}">
                <a16:creationId xmlns:a16="http://schemas.microsoft.com/office/drawing/2014/main" id="{8E3C2318-1ECF-47EC-B964-E4620AAFA308}"/>
              </a:ext>
            </a:extLst>
          </p:cNvPr>
          <p:cNvSpPr>
            <a:spLocks noGrp="1"/>
          </p:cNvSpPr>
          <p:nvPr>
            <p:ph type="dt" sz="half" idx="10"/>
          </p:nvPr>
        </p:nvSpPr>
        <p:spPr/>
        <p:txBody>
          <a:bodyPr/>
          <a:lstStyle/>
          <a:p>
            <a:fld id="{21C9CAAC-3EF6-4C10-AC6A-7ABAC6209FBD}" type="datetime3">
              <a:rPr lang="en-US" smtClean="0"/>
              <a:pPr/>
              <a:t>21 September 2020</a:t>
            </a:fld>
            <a:r>
              <a:rPr lang="en-US"/>
              <a:t>, </a:t>
            </a:r>
            <a:r>
              <a:rPr lang="en-DK"/>
              <a:t>©</a:t>
            </a:r>
            <a:r>
              <a:rPr lang="en-US"/>
              <a:t> Contex, </a:t>
            </a:r>
            <a:fld id="{9AED7805-E8E1-4F8E-8320-70C6D6D78543}" type="slidenum">
              <a:rPr lang="en-US" smtClean="0"/>
              <a:pPr/>
              <a:t>17</a:t>
            </a:fld>
            <a:endParaRPr lang="en-US" dirty="0"/>
          </a:p>
        </p:txBody>
      </p:sp>
      <p:pic>
        <p:nvPicPr>
          <p:cNvPr id="9" name="Content Placeholder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39788" y="349042"/>
            <a:ext cx="1276350" cy="1276350"/>
          </a:xfrm>
          <a:prstGeom prst="rect">
            <a:avLst/>
          </a:prstGeom>
        </p:spPr>
      </p:pic>
      <p:pic>
        <p:nvPicPr>
          <p:cNvPr id="10" name="Content Placeholder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3968345" y="2646752"/>
            <a:ext cx="539398" cy="458362"/>
          </a:xfrm>
          <a:prstGeom prst="rect">
            <a:avLst/>
          </a:prstGeom>
        </p:spPr>
      </p:pic>
      <p:sp>
        <p:nvSpPr>
          <p:cNvPr id="4" name="Rectangle 3">
            <a:extLst>
              <a:ext uri="{FF2B5EF4-FFF2-40B4-BE49-F238E27FC236}">
                <a16:creationId xmlns:a16="http://schemas.microsoft.com/office/drawing/2014/main" id="{6F35C40B-9FFF-4DBC-92B1-ECEDE850C879}"/>
              </a:ext>
            </a:extLst>
          </p:cNvPr>
          <p:cNvSpPr/>
          <p:nvPr/>
        </p:nvSpPr>
        <p:spPr>
          <a:xfrm>
            <a:off x="6758609" y="5006798"/>
            <a:ext cx="4664765" cy="738664"/>
          </a:xfrm>
          <a:prstGeom prst="rect">
            <a:avLst/>
          </a:prstGeom>
        </p:spPr>
        <p:txBody>
          <a:bodyPr wrap="square">
            <a:spAutoFit/>
          </a:bodyPr>
          <a:lstStyle/>
          <a:p>
            <a:r>
              <a:rPr lang="en-US" sz="1400" dirty="0">
                <a:solidFill>
                  <a:schemeClr val="bg1"/>
                </a:solidFill>
              </a:rPr>
              <a:t>With the </a:t>
            </a:r>
            <a:r>
              <a:rPr lang="en-US" sz="1400" dirty="0" err="1">
                <a:solidFill>
                  <a:schemeClr val="bg1"/>
                </a:solidFill>
              </a:rPr>
              <a:t>Nextimage</a:t>
            </a:r>
            <a:r>
              <a:rPr lang="en-US" sz="1400" dirty="0">
                <a:solidFill>
                  <a:schemeClr val="bg1"/>
                </a:solidFill>
              </a:rPr>
              <a:t> Remote app on your tablet you can control and operate your </a:t>
            </a:r>
            <a:r>
              <a:rPr lang="en-US" sz="1400" dirty="0" err="1">
                <a:solidFill>
                  <a:schemeClr val="bg1"/>
                </a:solidFill>
              </a:rPr>
              <a:t>Nextimage</a:t>
            </a:r>
            <a:r>
              <a:rPr lang="en-US" sz="1400" dirty="0">
                <a:solidFill>
                  <a:schemeClr val="bg1"/>
                </a:solidFill>
              </a:rPr>
              <a:t> scan and copy presets remotely via Wi-Fi and save valuable time.</a:t>
            </a:r>
          </a:p>
        </p:txBody>
      </p:sp>
    </p:spTree>
    <p:extLst>
      <p:ext uri="{BB962C8B-B14F-4D97-AF65-F5344CB8AC3E}">
        <p14:creationId xmlns:p14="http://schemas.microsoft.com/office/powerpoint/2010/main" val="16708200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With the </a:t>
            </a:r>
            <a:r>
              <a:rPr lang="en-US" dirty="0" err="1"/>
              <a:t>Nextimage</a:t>
            </a:r>
            <a:r>
              <a:rPr lang="en-US" dirty="0"/>
              <a:t> Remote app on your tablet you can control and operate your </a:t>
            </a:r>
            <a:r>
              <a:rPr lang="en-US" dirty="0" err="1"/>
              <a:t>Nextimage</a:t>
            </a:r>
            <a:r>
              <a:rPr lang="en-US" dirty="0"/>
              <a:t> scan and copy presets remotely via Wi-Fi</a:t>
            </a:r>
          </a:p>
          <a:p>
            <a:r>
              <a:rPr lang="en-US" dirty="0" err="1"/>
              <a:t>Nextimage</a:t>
            </a:r>
            <a:r>
              <a:rPr lang="en-US" dirty="0"/>
              <a:t> Remote allows the scanner to be moved away from the scanner PC for maximum convenience and user comfort</a:t>
            </a:r>
          </a:p>
          <a:p>
            <a:r>
              <a:rPr lang="en-US" dirty="0"/>
              <a:t>The app can vastly reduce the number of times the operator needs to move between the scanner and the workstation</a:t>
            </a:r>
          </a:p>
          <a:p>
            <a:endParaRPr lang="en-US" dirty="0"/>
          </a:p>
          <a:p>
            <a:pPr marL="0" indent="0">
              <a:buNone/>
            </a:pPr>
            <a:r>
              <a:rPr lang="en-US" sz="2800" b="1" dirty="0"/>
              <a:t>That way, </a:t>
            </a:r>
            <a:r>
              <a:rPr lang="en-US" sz="2800" b="1" dirty="0" err="1"/>
              <a:t>Nextimage</a:t>
            </a:r>
            <a:r>
              <a:rPr lang="en-US" sz="2800" b="1" dirty="0"/>
              <a:t> Remote helps you improve your workflow and become more productive.</a:t>
            </a:r>
          </a:p>
        </p:txBody>
      </p:sp>
      <p:sp>
        <p:nvSpPr>
          <p:cNvPr id="4" name="Date Placeholder 3"/>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18</a:t>
            </a:fld>
            <a:endParaRPr lang="en-US" dirty="0"/>
          </a:p>
        </p:txBody>
      </p:sp>
      <p:sp>
        <p:nvSpPr>
          <p:cNvPr id="5" name="Title 1"/>
          <p:cNvSpPr>
            <a:spLocks noGrp="1"/>
          </p:cNvSpPr>
          <p:nvPr>
            <p:ph type="title"/>
          </p:nvPr>
        </p:nvSpPr>
        <p:spPr>
          <a:xfrm>
            <a:off x="2326944" y="365125"/>
            <a:ext cx="9026856" cy="1325563"/>
          </a:xfrm>
        </p:spPr>
        <p:txBody>
          <a:bodyPr/>
          <a:lstStyle/>
          <a:p>
            <a:r>
              <a:rPr lang="en-US" dirty="0" err="1"/>
              <a:t>Nextimage</a:t>
            </a:r>
            <a:r>
              <a:rPr lang="en-US" dirty="0"/>
              <a:t> Remote app</a:t>
            </a:r>
          </a:p>
        </p:txBody>
      </p:sp>
      <p:pic>
        <p:nvPicPr>
          <p:cNvPr id="6" name="Content Placeholder 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39788" y="349042"/>
            <a:ext cx="1276350" cy="1276350"/>
          </a:xfrm>
          <a:prstGeom prst="rect">
            <a:avLst/>
          </a:prstGeom>
        </p:spPr>
      </p:pic>
      <p:pic>
        <p:nvPicPr>
          <p:cNvPr id="10" name="Picture 9">
            <a:extLst>
              <a:ext uri="{FF2B5EF4-FFF2-40B4-BE49-F238E27FC236}">
                <a16:creationId xmlns:a16="http://schemas.microsoft.com/office/drawing/2014/main" id="{372840D7-847A-45FA-A413-576CD39DE6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Tree>
    <p:extLst>
      <p:ext uri="{BB962C8B-B14F-4D97-AF65-F5344CB8AC3E}">
        <p14:creationId xmlns:p14="http://schemas.microsoft.com/office/powerpoint/2010/main" val="9646406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19</a:t>
            </a:fld>
            <a:endParaRPr lang="en-US" dirty="0"/>
          </a:p>
        </p:txBody>
      </p:sp>
      <p:sp>
        <p:nvSpPr>
          <p:cNvPr id="5" name="Title 1"/>
          <p:cNvSpPr>
            <a:spLocks noGrp="1"/>
          </p:cNvSpPr>
          <p:nvPr>
            <p:ph type="title"/>
          </p:nvPr>
        </p:nvSpPr>
        <p:spPr>
          <a:xfrm>
            <a:off x="2326944" y="365125"/>
            <a:ext cx="9026856" cy="1325563"/>
          </a:xfrm>
        </p:spPr>
        <p:txBody>
          <a:bodyPr/>
          <a:lstStyle/>
          <a:p>
            <a:r>
              <a:rPr lang="en-US" dirty="0" err="1"/>
              <a:t>Nextimage</a:t>
            </a:r>
            <a:r>
              <a:rPr lang="en-US" dirty="0"/>
              <a:t> Remote app</a:t>
            </a:r>
          </a:p>
        </p:txBody>
      </p:sp>
      <p:pic>
        <p:nvPicPr>
          <p:cNvPr id="6" name="Content Placeholder 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39788" y="349042"/>
            <a:ext cx="1276350" cy="1276350"/>
          </a:xfrm>
          <a:prstGeom prst="rect">
            <a:avLst/>
          </a:prstGeom>
        </p:spPr>
      </p:pic>
      <p:pic>
        <p:nvPicPr>
          <p:cNvPr id="10" name="Picture 9">
            <a:extLst>
              <a:ext uri="{FF2B5EF4-FFF2-40B4-BE49-F238E27FC236}">
                <a16:creationId xmlns:a16="http://schemas.microsoft.com/office/drawing/2014/main" id="{372840D7-847A-45FA-A413-576CD39DE6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pic>
        <p:nvPicPr>
          <p:cNvPr id="8" name="Content Placeholder 7">
            <a:hlinkClick r:id="rId4"/>
            <a:extLst>
              <a:ext uri="{FF2B5EF4-FFF2-40B4-BE49-F238E27FC236}">
                <a16:creationId xmlns:a16="http://schemas.microsoft.com/office/drawing/2014/main" id="{C7141340-152A-48C0-9F16-9A39E6E131B7}"/>
              </a:ext>
            </a:extLst>
          </p:cNvPr>
          <p:cNvPicPr>
            <a:picLocks noGrp="1" noChangeAspect="1"/>
          </p:cNvPicPr>
          <p:nvPr>
            <p:ph idx="1"/>
          </p:nvPr>
        </p:nvPicPr>
        <p:blipFill>
          <a:blip r:embed="rId5"/>
          <a:stretch>
            <a:fillRect/>
          </a:stretch>
        </p:blipFill>
        <p:spPr>
          <a:xfrm>
            <a:off x="2993672" y="2710656"/>
            <a:ext cx="6204655" cy="3490119"/>
          </a:xfrm>
          <a:prstGeom prst="rect">
            <a:avLst/>
          </a:prstGeom>
        </p:spPr>
      </p:pic>
      <p:sp>
        <p:nvSpPr>
          <p:cNvPr id="11" name="Content Placeholder 2">
            <a:extLst>
              <a:ext uri="{FF2B5EF4-FFF2-40B4-BE49-F238E27FC236}">
                <a16:creationId xmlns:a16="http://schemas.microsoft.com/office/drawing/2014/main" id="{9B5B0CB0-EC7E-4811-AEA5-2E1827C2A01B}"/>
              </a:ext>
            </a:extLst>
          </p:cNvPr>
          <p:cNvSpPr txBox="1">
            <a:spLocks/>
          </p:cNvSpPr>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400" kern="1200">
                <a:solidFill>
                  <a:schemeClr val="tx1"/>
                </a:solidFill>
                <a:latin typeface="HelveticaNeue LT 55 Roman" panose="020B0604020202020204" pitchFamily="34" charset="0"/>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HelveticaNeue LT 55 Roman" panose="020B0604020202020204" pitchFamily="34" charset="0"/>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HelveticaNeue LT 55 Roman" panose="020B0604020202020204" pitchFamily="34" charset="0"/>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solidFill>
                <a:latin typeface="HelveticaNeue LT 55 Roman" panose="020B0604020202020204" pitchFamily="34" charset="0"/>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solidFill>
                <a:latin typeface="HelveticaNeue LT 55 Roman"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Get more knowledge:</a:t>
            </a:r>
          </a:p>
        </p:txBody>
      </p:sp>
    </p:spTree>
    <p:extLst>
      <p:ext uri="{BB962C8B-B14F-4D97-AF65-F5344CB8AC3E}">
        <p14:creationId xmlns:p14="http://schemas.microsoft.com/office/powerpoint/2010/main" val="9281113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4"/>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tretch>
            <a:fillRect/>
          </a:stretch>
        </p:blipFill>
        <p:spPr>
          <a:xfrm rot="10800000">
            <a:off x="-390579" y="36284"/>
            <a:ext cx="12582579" cy="6265184"/>
          </a:xfrm>
          <a:prstGeom prst="rect">
            <a:avLst/>
          </a:prstGeom>
        </p:spPr>
      </p:pic>
      <p:sp>
        <p:nvSpPr>
          <p:cNvPr id="8" name="Title 1"/>
          <p:cNvSpPr>
            <a:spLocks noGrp="1"/>
          </p:cNvSpPr>
          <p:nvPr>
            <p:ph type="title"/>
          </p:nvPr>
        </p:nvSpPr>
        <p:spPr>
          <a:xfrm>
            <a:off x="838200" y="3992758"/>
            <a:ext cx="10515600" cy="1325563"/>
          </a:xfrm>
        </p:spPr>
        <p:txBody>
          <a:bodyPr>
            <a:noAutofit/>
          </a:bodyPr>
          <a:lstStyle/>
          <a:p>
            <a:pPr algn="ctr"/>
            <a:r>
              <a:rPr lang="en-US" sz="5400" b="1" dirty="0">
                <a:solidFill>
                  <a:schemeClr val="accent1"/>
                </a:solidFill>
              </a:rPr>
              <a:t>MORE POWER IN EVERY PIXEL</a:t>
            </a:r>
          </a:p>
        </p:txBody>
      </p:sp>
      <p:sp>
        <p:nvSpPr>
          <p:cNvPr id="4" name="Date Placeholder 3"/>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2</a:t>
            </a:fld>
            <a:endParaRPr lang="en-US" dirty="0"/>
          </a:p>
        </p:txBody>
      </p:sp>
    </p:spTree>
    <p:extLst>
      <p:ext uri="{BB962C8B-B14F-4D97-AF65-F5344CB8AC3E}">
        <p14:creationId xmlns:p14="http://schemas.microsoft.com/office/powerpoint/2010/main" val="3229121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43BAD-1306-46A7-9603-F5BA0C3E05D8}"/>
              </a:ext>
            </a:extLst>
          </p:cNvPr>
          <p:cNvSpPr>
            <a:spLocks noGrp="1"/>
          </p:cNvSpPr>
          <p:nvPr>
            <p:ph type="title"/>
          </p:nvPr>
        </p:nvSpPr>
        <p:spPr/>
        <p:txBody>
          <a:bodyPr/>
          <a:lstStyle/>
          <a:p>
            <a:r>
              <a:rPr lang="en-US" dirty="0"/>
              <a:t>New intuitive touch panel</a:t>
            </a:r>
          </a:p>
        </p:txBody>
      </p:sp>
      <p:sp>
        <p:nvSpPr>
          <p:cNvPr id="3" name="Content Placeholder 2">
            <a:extLst>
              <a:ext uri="{FF2B5EF4-FFF2-40B4-BE49-F238E27FC236}">
                <a16:creationId xmlns:a16="http://schemas.microsoft.com/office/drawing/2014/main" id="{027958A5-1851-4117-BC59-B893D8E95BE3}"/>
              </a:ext>
            </a:extLst>
          </p:cNvPr>
          <p:cNvSpPr>
            <a:spLocks noGrp="1"/>
          </p:cNvSpPr>
          <p:nvPr>
            <p:ph idx="1"/>
          </p:nvPr>
        </p:nvSpPr>
        <p:spPr/>
        <p:txBody>
          <a:bodyPr/>
          <a:lstStyle/>
          <a:p>
            <a:pPr marL="0" indent="0">
              <a:buNone/>
            </a:pPr>
            <a:r>
              <a:rPr lang="en-US" dirty="0"/>
              <a:t>3-position speed control</a:t>
            </a:r>
          </a:p>
          <a:p>
            <a:r>
              <a:rPr lang="en-US" dirty="0"/>
              <a:t>Great for use with delicate originals. Temporarily shift down to slower scan speeds without using presets or altering software</a:t>
            </a:r>
          </a:p>
        </p:txBody>
      </p:sp>
      <p:sp>
        <p:nvSpPr>
          <p:cNvPr id="4" name="Date Placeholder 3">
            <a:extLst>
              <a:ext uri="{FF2B5EF4-FFF2-40B4-BE49-F238E27FC236}">
                <a16:creationId xmlns:a16="http://schemas.microsoft.com/office/drawing/2014/main" id="{E34ED131-3B7A-4600-B1B5-B47E81AC6821}"/>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20</a:t>
            </a:fld>
            <a:endParaRPr lang="en-US" dirty="0"/>
          </a:p>
        </p:txBody>
      </p:sp>
      <p:pic>
        <p:nvPicPr>
          <p:cNvPr id="9" name="Picture 8">
            <a:extLst>
              <a:ext uri="{FF2B5EF4-FFF2-40B4-BE49-F238E27FC236}">
                <a16:creationId xmlns:a16="http://schemas.microsoft.com/office/drawing/2014/main" id="{32750EAB-B462-458A-916B-03836B8B5E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81786" y="3404338"/>
            <a:ext cx="1428427" cy="2809301"/>
          </a:xfrm>
          <a:prstGeom prst="rect">
            <a:avLst/>
          </a:prstGeom>
        </p:spPr>
      </p:pic>
      <p:cxnSp>
        <p:nvCxnSpPr>
          <p:cNvPr id="11" name="Straight Connector 10">
            <a:extLst>
              <a:ext uri="{FF2B5EF4-FFF2-40B4-BE49-F238E27FC236}">
                <a16:creationId xmlns:a16="http://schemas.microsoft.com/office/drawing/2014/main" id="{1D13F0B6-530B-4AF9-9E65-045285265342}"/>
              </a:ext>
            </a:extLst>
          </p:cNvPr>
          <p:cNvCxnSpPr/>
          <p:nvPr/>
        </p:nvCxnSpPr>
        <p:spPr>
          <a:xfrm flipH="1">
            <a:off x="4850969" y="4517756"/>
            <a:ext cx="728421" cy="0"/>
          </a:xfrm>
          <a:prstGeom prst="line">
            <a:avLst/>
          </a:prstGeom>
        </p:spPr>
        <p:style>
          <a:lnRef idx="1">
            <a:schemeClr val="accent2"/>
          </a:lnRef>
          <a:fillRef idx="0">
            <a:schemeClr val="accent2"/>
          </a:fillRef>
          <a:effectRef idx="0">
            <a:schemeClr val="accent2"/>
          </a:effectRef>
          <a:fontRef idx="minor">
            <a:schemeClr val="tx1"/>
          </a:fontRef>
        </p:style>
      </p:cxnSp>
      <p:sp>
        <p:nvSpPr>
          <p:cNvPr id="12" name="TextBox 11">
            <a:extLst>
              <a:ext uri="{FF2B5EF4-FFF2-40B4-BE49-F238E27FC236}">
                <a16:creationId xmlns:a16="http://schemas.microsoft.com/office/drawing/2014/main" id="{9AB4A9D9-95BC-4C2C-B35A-FCBDAE0CC397}"/>
              </a:ext>
            </a:extLst>
          </p:cNvPr>
          <p:cNvSpPr txBox="1"/>
          <p:nvPr/>
        </p:nvSpPr>
        <p:spPr>
          <a:xfrm>
            <a:off x="3360549" y="4379256"/>
            <a:ext cx="1627322" cy="276999"/>
          </a:xfrm>
          <a:prstGeom prst="rect">
            <a:avLst/>
          </a:prstGeom>
          <a:noFill/>
        </p:spPr>
        <p:txBody>
          <a:bodyPr wrap="square" rtlCol="0">
            <a:spAutoFit/>
          </a:bodyPr>
          <a:lstStyle/>
          <a:p>
            <a:pPr algn="ctr"/>
            <a:r>
              <a:rPr lang="en-US" sz="1200" i="1" dirty="0">
                <a:solidFill>
                  <a:schemeClr val="tx2">
                    <a:lumMod val="60000"/>
                    <a:lumOff val="40000"/>
                  </a:schemeClr>
                </a:solidFill>
              </a:rPr>
              <a:t>Increase scan speed</a:t>
            </a:r>
          </a:p>
        </p:txBody>
      </p:sp>
      <p:cxnSp>
        <p:nvCxnSpPr>
          <p:cNvPr id="13" name="Straight Connector 12">
            <a:extLst>
              <a:ext uri="{FF2B5EF4-FFF2-40B4-BE49-F238E27FC236}">
                <a16:creationId xmlns:a16="http://schemas.microsoft.com/office/drawing/2014/main" id="{65813856-8D91-42BC-96AA-915F8AEFC585}"/>
              </a:ext>
            </a:extLst>
          </p:cNvPr>
          <p:cNvCxnSpPr/>
          <p:nvPr/>
        </p:nvCxnSpPr>
        <p:spPr>
          <a:xfrm flipH="1">
            <a:off x="4850969" y="5070361"/>
            <a:ext cx="728421" cy="0"/>
          </a:xfrm>
          <a:prstGeom prst="line">
            <a:avLst/>
          </a:prstGeom>
        </p:spPr>
        <p:style>
          <a:lnRef idx="1">
            <a:schemeClr val="accent2"/>
          </a:lnRef>
          <a:fillRef idx="0">
            <a:schemeClr val="accent2"/>
          </a:fillRef>
          <a:effectRef idx="0">
            <a:schemeClr val="accent2"/>
          </a:effectRef>
          <a:fontRef idx="minor">
            <a:schemeClr val="tx1"/>
          </a:fontRef>
        </p:style>
      </p:cxnSp>
      <p:sp>
        <p:nvSpPr>
          <p:cNvPr id="14" name="TextBox 13">
            <a:extLst>
              <a:ext uri="{FF2B5EF4-FFF2-40B4-BE49-F238E27FC236}">
                <a16:creationId xmlns:a16="http://schemas.microsoft.com/office/drawing/2014/main" id="{5BA962BC-972F-4B58-ACFB-8BE625C4CBA6}"/>
              </a:ext>
            </a:extLst>
          </p:cNvPr>
          <p:cNvSpPr txBox="1"/>
          <p:nvPr/>
        </p:nvSpPr>
        <p:spPr>
          <a:xfrm>
            <a:off x="3360549" y="4931861"/>
            <a:ext cx="1627322" cy="276999"/>
          </a:xfrm>
          <a:prstGeom prst="rect">
            <a:avLst/>
          </a:prstGeom>
          <a:noFill/>
        </p:spPr>
        <p:txBody>
          <a:bodyPr wrap="square" rtlCol="0">
            <a:spAutoFit/>
          </a:bodyPr>
          <a:lstStyle/>
          <a:p>
            <a:pPr algn="ctr"/>
            <a:r>
              <a:rPr lang="en-US" sz="1200" i="1" dirty="0">
                <a:solidFill>
                  <a:schemeClr val="tx2">
                    <a:lumMod val="60000"/>
                    <a:lumOff val="40000"/>
                  </a:schemeClr>
                </a:solidFill>
              </a:rPr>
              <a:t>Reduce scan speed</a:t>
            </a:r>
          </a:p>
        </p:txBody>
      </p:sp>
      <p:cxnSp>
        <p:nvCxnSpPr>
          <p:cNvPr id="15" name="Straight Connector 14">
            <a:extLst>
              <a:ext uri="{FF2B5EF4-FFF2-40B4-BE49-F238E27FC236}">
                <a16:creationId xmlns:a16="http://schemas.microsoft.com/office/drawing/2014/main" id="{88EA9E4C-6D11-490A-942B-74FB5FB8E9D7}"/>
              </a:ext>
            </a:extLst>
          </p:cNvPr>
          <p:cNvCxnSpPr/>
          <p:nvPr/>
        </p:nvCxnSpPr>
        <p:spPr>
          <a:xfrm flipH="1">
            <a:off x="6581613" y="3829238"/>
            <a:ext cx="728421" cy="0"/>
          </a:xfrm>
          <a:prstGeom prst="line">
            <a:avLst/>
          </a:prstGeom>
        </p:spPr>
        <p:style>
          <a:lnRef idx="1">
            <a:schemeClr val="accent2"/>
          </a:lnRef>
          <a:fillRef idx="0">
            <a:schemeClr val="accent2"/>
          </a:fillRef>
          <a:effectRef idx="0">
            <a:schemeClr val="accent2"/>
          </a:effectRef>
          <a:fontRef idx="minor">
            <a:schemeClr val="tx1"/>
          </a:fontRef>
        </p:style>
      </p:cxnSp>
      <p:sp>
        <p:nvSpPr>
          <p:cNvPr id="16" name="TextBox 15">
            <a:extLst>
              <a:ext uri="{FF2B5EF4-FFF2-40B4-BE49-F238E27FC236}">
                <a16:creationId xmlns:a16="http://schemas.microsoft.com/office/drawing/2014/main" id="{0BF5C3BD-5FB5-47D1-A34E-1C02D7846C67}"/>
              </a:ext>
            </a:extLst>
          </p:cNvPr>
          <p:cNvSpPr txBox="1"/>
          <p:nvPr/>
        </p:nvSpPr>
        <p:spPr>
          <a:xfrm>
            <a:off x="7309546" y="3413739"/>
            <a:ext cx="3544920" cy="830997"/>
          </a:xfrm>
          <a:prstGeom prst="rect">
            <a:avLst/>
          </a:prstGeom>
          <a:noFill/>
        </p:spPr>
        <p:txBody>
          <a:bodyPr wrap="square" rtlCol="0">
            <a:spAutoFit/>
          </a:bodyPr>
          <a:lstStyle/>
          <a:p>
            <a:r>
              <a:rPr lang="en-US" sz="1200" i="1" dirty="0" err="1">
                <a:solidFill>
                  <a:schemeClr val="tx2">
                    <a:lumMod val="60000"/>
                    <a:lumOff val="40000"/>
                  </a:schemeClr>
                </a:solidFill>
              </a:rPr>
              <a:t>Powerbutton</a:t>
            </a:r>
            <a:r>
              <a:rPr lang="en-US" sz="1200" i="1" dirty="0">
                <a:solidFill>
                  <a:schemeClr val="tx2">
                    <a:lumMod val="60000"/>
                    <a:lumOff val="40000"/>
                  </a:schemeClr>
                </a:solidFill>
              </a:rPr>
              <a:t> and tri-color LED</a:t>
            </a:r>
          </a:p>
          <a:p>
            <a:r>
              <a:rPr lang="en-US" sz="1200" i="1" dirty="0">
                <a:solidFill>
                  <a:schemeClr val="tx2">
                    <a:lumMod val="60000"/>
                    <a:lumOff val="40000"/>
                  </a:schemeClr>
                </a:solidFill>
              </a:rPr>
              <a:t>Ready (green) </a:t>
            </a:r>
          </a:p>
          <a:p>
            <a:r>
              <a:rPr lang="en-US" sz="1200" i="1" dirty="0">
                <a:solidFill>
                  <a:schemeClr val="tx2">
                    <a:lumMod val="60000"/>
                    <a:lumOff val="40000"/>
                  </a:schemeClr>
                </a:solidFill>
              </a:rPr>
              <a:t>Standby (yellow)</a:t>
            </a:r>
          </a:p>
          <a:p>
            <a:r>
              <a:rPr lang="en-US" sz="1200" i="1" dirty="0">
                <a:solidFill>
                  <a:schemeClr val="tx2">
                    <a:lumMod val="60000"/>
                    <a:lumOff val="40000"/>
                  </a:schemeClr>
                </a:solidFill>
              </a:rPr>
              <a:t>Red (service or alert</a:t>
            </a:r>
            <a:endParaRPr lang="en-US" sz="1000" i="1" dirty="0">
              <a:solidFill>
                <a:schemeClr val="tx2">
                  <a:lumMod val="60000"/>
                  <a:lumOff val="40000"/>
                </a:schemeClr>
              </a:solidFill>
            </a:endParaRPr>
          </a:p>
        </p:txBody>
      </p:sp>
      <p:cxnSp>
        <p:nvCxnSpPr>
          <p:cNvPr id="17" name="Straight Connector 16">
            <a:extLst>
              <a:ext uri="{FF2B5EF4-FFF2-40B4-BE49-F238E27FC236}">
                <a16:creationId xmlns:a16="http://schemas.microsoft.com/office/drawing/2014/main" id="{193FE7FD-8C5F-4C16-86E7-5ADE2DF5C4A9}"/>
              </a:ext>
            </a:extLst>
          </p:cNvPr>
          <p:cNvCxnSpPr/>
          <p:nvPr/>
        </p:nvCxnSpPr>
        <p:spPr>
          <a:xfrm flipH="1">
            <a:off x="6581125" y="4517756"/>
            <a:ext cx="728421" cy="0"/>
          </a:xfrm>
          <a:prstGeom prst="line">
            <a:avLst/>
          </a:prstGeom>
        </p:spPr>
        <p:style>
          <a:lnRef idx="1">
            <a:schemeClr val="accent2"/>
          </a:lnRef>
          <a:fillRef idx="0">
            <a:schemeClr val="accent2"/>
          </a:fillRef>
          <a:effectRef idx="0">
            <a:schemeClr val="accent2"/>
          </a:effectRef>
          <a:fontRef idx="minor">
            <a:schemeClr val="tx1"/>
          </a:fontRef>
        </p:style>
      </p:cxnSp>
      <p:sp>
        <p:nvSpPr>
          <p:cNvPr id="18" name="TextBox 17">
            <a:extLst>
              <a:ext uri="{FF2B5EF4-FFF2-40B4-BE49-F238E27FC236}">
                <a16:creationId xmlns:a16="http://schemas.microsoft.com/office/drawing/2014/main" id="{1AABFC27-9A4C-475A-B0A8-610ACFC3F883}"/>
              </a:ext>
            </a:extLst>
          </p:cNvPr>
          <p:cNvSpPr txBox="1"/>
          <p:nvPr/>
        </p:nvSpPr>
        <p:spPr>
          <a:xfrm>
            <a:off x="7309546" y="4379255"/>
            <a:ext cx="1756962" cy="276999"/>
          </a:xfrm>
          <a:prstGeom prst="rect">
            <a:avLst/>
          </a:prstGeom>
          <a:noFill/>
        </p:spPr>
        <p:txBody>
          <a:bodyPr wrap="square" rtlCol="0">
            <a:spAutoFit/>
          </a:bodyPr>
          <a:lstStyle/>
          <a:p>
            <a:r>
              <a:rPr lang="en-US" sz="1200" i="1" dirty="0">
                <a:solidFill>
                  <a:schemeClr val="tx2">
                    <a:lumMod val="60000"/>
                    <a:lumOff val="40000"/>
                  </a:schemeClr>
                </a:solidFill>
              </a:rPr>
              <a:t>Paper forward button</a:t>
            </a:r>
            <a:endParaRPr lang="en-US" sz="1000" i="1" dirty="0">
              <a:solidFill>
                <a:schemeClr val="tx2">
                  <a:lumMod val="60000"/>
                  <a:lumOff val="40000"/>
                </a:schemeClr>
              </a:solidFill>
            </a:endParaRPr>
          </a:p>
        </p:txBody>
      </p:sp>
      <p:cxnSp>
        <p:nvCxnSpPr>
          <p:cNvPr id="19" name="Straight Connector 18">
            <a:extLst>
              <a:ext uri="{FF2B5EF4-FFF2-40B4-BE49-F238E27FC236}">
                <a16:creationId xmlns:a16="http://schemas.microsoft.com/office/drawing/2014/main" id="{457BFE56-D897-47FA-B5DA-8405D1C2D614}"/>
              </a:ext>
            </a:extLst>
          </p:cNvPr>
          <p:cNvCxnSpPr/>
          <p:nvPr/>
        </p:nvCxnSpPr>
        <p:spPr>
          <a:xfrm flipH="1">
            <a:off x="6581125" y="4794955"/>
            <a:ext cx="728421" cy="0"/>
          </a:xfrm>
          <a:prstGeom prst="line">
            <a:avLst/>
          </a:prstGeom>
        </p:spPr>
        <p:style>
          <a:lnRef idx="1">
            <a:schemeClr val="accent2"/>
          </a:lnRef>
          <a:fillRef idx="0">
            <a:schemeClr val="accent2"/>
          </a:fillRef>
          <a:effectRef idx="0">
            <a:schemeClr val="accent2"/>
          </a:effectRef>
          <a:fontRef idx="minor">
            <a:schemeClr val="tx1"/>
          </a:fontRef>
        </p:style>
      </p:cxnSp>
      <p:sp>
        <p:nvSpPr>
          <p:cNvPr id="20" name="TextBox 19">
            <a:extLst>
              <a:ext uri="{FF2B5EF4-FFF2-40B4-BE49-F238E27FC236}">
                <a16:creationId xmlns:a16="http://schemas.microsoft.com/office/drawing/2014/main" id="{F516A61E-F263-42DF-92B0-C9E23F288293}"/>
              </a:ext>
            </a:extLst>
          </p:cNvPr>
          <p:cNvSpPr txBox="1"/>
          <p:nvPr/>
        </p:nvSpPr>
        <p:spPr>
          <a:xfrm>
            <a:off x="7309546" y="4656454"/>
            <a:ext cx="1756962" cy="276999"/>
          </a:xfrm>
          <a:prstGeom prst="rect">
            <a:avLst/>
          </a:prstGeom>
          <a:noFill/>
        </p:spPr>
        <p:txBody>
          <a:bodyPr wrap="square" rtlCol="0">
            <a:spAutoFit/>
          </a:bodyPr>
          <a:lstStyle/>
          <a:p>
            <a:r>
              <a:rPr lang="en-US" sz="1200" i="1" dirty="0">
                <a:solidFill>
                  <a:schemeClr val="tx2">
                    <a:lumMod val="60000"/>
                    <a:lumOff val="40000"/>
                  </a:schemeClr>
                </a:solidFill>
              </a:rPr>
              <a:t>Paper loaded indicator</a:t>
            </a:r>
            <a:endParaRPr lang="en-US" sz="1000" i="1" dirty="0">
              <a:solidFill>
                <a:schemeClr val="tx2">
                  <a:lumMod val="60000"/>
                  <a:lumOff val="40000"/>
                </a:schemeClr>
              </a:solidFill>
            </a:endParaRPr>
          </a:p>
        </p:txBody>
      </p:sp>
      <p:cxnSp>
        <p:nvCxnSpPr>
          <p:cNvPr id="21" name="Straight Connector 20">
            <a:extLst>
              <a:ext uri="{FF2B5EF4-FFF2-40B4-BE49-F238E27FC236}">
                <a16:creationId xmlns:a16="http://schemas.microsoft.com/office/drawing/2014/main" id="{8E6A4E7F-7C59-465D-8048-A84EA0EA28FC}"/>
              </a:ext>
            </a:extLst>
          </p:cNvPr>
          <p:cNvCxnSpPr/>
          <p:nvPr/>
        </p:nvCxnSpPr>
        <p:spPr>
          <a:xfrm flipH="1">
            <a:off x="6581125" y="5072154"/>
            <a:ext cx="728421" cy="0"/>
          </a:xfrm>
          <a:prstGeom prst="line">
            <a:avLst/>
          </a:prstGeom>
        </p:spPr>
        <p:style>
          <a:lnRef idx="1">
            <a:schemeClr val="accent2"/>
          </a:lnRef>
          <a:fillRef idx="0">
            <a:schemeClr val="accent2"/>
          </a:fillRef>
          <a:effectRef idx="0">
            <a:schemeClr val="accent2"/>
          </a:effectRef>
          <a:fontRef idx="minor">
            <a:schemeClr val="tx1"/>
          </a:fontRef>
        </p:style>
      </p:cxnSp>
      <p:sp>
        <p:nvSpPr>
          <p:cNvPr id="22" name="TextBox 21">
            <a:extLst>
              <a:ext uri="{FF2B5EF4-FFF2-40B4-BE49-F238E27FC236}">
                <a16:creationId xmlns:a16="http://schemas.microsoft.com/office/drawing/2014/main" id="{55A6E112-53D2-417B-8629-FC07478C1634}"/>
              </a:ext>
            </a:extLst>
          </p:cNvPr>
          <p:cNvSpPr txBox="1"/>
          <p:nvPr/>
        </p:nvSpPr>
        <p:spPr>
          <a:xfrm>
            <a:off x="7309546" y="4933653"/>
            <a:ext cx="1756962" cy="276999"/>
          </a:xfrm>
          <a:prstGeom prst="rect">
            <a:avLst/>
          </a:prstGeom>
          <a:noFill/>
        </p:spPr>
        <p:txBody>
          <a:bodyPr wrap="square" rtlCol="0">
            <a:spAutoFit/>
          </a:bodyPr>
          <a:lstStyle/>
          <a:p>
            <a:r>
              <a:rPr lang="en-US" sz="1200" i="1" dirty="0">
                <a:solidFill>
                  <a:schemeClr val="tx2">
                    <a:lumMod val="60000"/>
                    <a:lumOff val="40000"/>
                  </a:schemeClr>
                </a:solidFill>
              </a:rPr>
              <a:t>Paper backwards button</a:t>
            </a:r>
            <a:endParaRPr lang="en-US" sz="1000" i="1" dirty="0">
              <a:solidFill>
                <a:schemeClr val="tx2">
                  <a:lumMod val="60000"/>
                  <a:lumOff val="40000"/>
                </a:schemeClr>
              </a:solidFill>
            </a:endParaRPr>
          </a:p>
        </p:txBody>
      </p:sp>
      <p:cxnSp>
        <p:nvCxnSpPr>
          <p:cNvPr id="23" name="Straight Connector 22">
            <a:extLst>
              <a:ext uri="{FF2B5EF4-FFF2-40B4-BE49-F238E27FC236}">
                <a16:creationId xmlns:a16="http://schemas.microsoft.com/office/drawing/2014/main" id="{962BEA15-3857-44B2-BE63-4648398F397A}"/>
              </a:ext>
            </a:extLst>
          </p:cNvPr>
          <p:cNvCxnSpPr/>
          <p:nvPr/>
        </p:nvCxnSpPr>
        <p:spPr>
          <a:xfrm flipH="1">
            <a:off x="6581125" y="5750996"/>
            <a:ext cx="728421" cy="0"/>
          </a:xfrm>
          <a:prstGeom prst="line">
            <a:avLst/>
          </a:prstGeom>
        </p:spPr>
        <p:style>
          <a:lnRef idx="1">
            <a:schemeClr val="accent2"/>
          </a:lnRef>
          <a:fillRef idx="0">
            <a:schemeClr val="accent2"/>
          </a:fillRef>
          <a:effectRef idx="0">
            <a:schemeClr val="accent2"/>
          </a:effectRef>
          <a:fontRef idx="minor">
            <a:schemeClr val="tx1"/>
          </a:fontRef>
        </p:style>
      </p:cxnSp>
      <p:sp>
        <p:nvSpPr>
          <p:cNvPr id="24" name="TextBox 23">
            <a:extLst>
              <a:ext uri="{FF2B5EF4-FFF2-40B4-BE49-F238E27FC236}">
                <a16:creationId xmlns:a16="http://schemas.microsoft.com/office/drawing/2014/main" id="{160077D5-C7C7-42A9-8C55-9B7DB7585F91}"/>
              </a:ext>
            </a:extLst>
          </p:cNvPr>
          <p:cNvSpPr txBox="1"/>
          <p:nvPr/>
        </p:nvSpPr>
        <p:spPr>
          <a:xfrm>
            <a:off x="7309546" y="5612495"/>
            <a:ext cx="1756962" cy="276999"/>
          </a:xfrm>
          <a:prstGeom prst="rect">
            <a:avLst/>
          </a:prstGeom>
          <a:noFill/>
        </p:spPr>
        <p:txBody>
          <a:bodyPr wrap="square" rtlCol="0">
            <a:spAutoFit/>
          </a:bodyPr>
          <a:lstStyle/>
          <a:p>
            <a:r>
              <a:rPr lang="en-US" sz="1200" i="1" dirty="0">
                <a:solidFill>
                  <a:schemeClr val="tx2">
                    <a:lumMod val="60000"/>
                    <a:lumOff val="40000"/>
                  </a:schemeClr>
                </a:solidFill>
              </a:rPr>
              <a:t>Scan and Stop button</a:t>
            </a:r>
            <a:endParaRPr lang="en-US" sz="1000" i="1" dirty="0">
              <a:solidFill>
                <a:schemeClr val="tx2">
                  <a:lumMod val="60000"/>
                  <a:lumOff val="40000"/>
                </a:schemeClr>
              </a:solidFill>
            </a:endParaRPr>
          </a:p>
        </p:txBody>
      </p:sp>
      <p:pic>
        <p:nvPicPr>
          <p:cNvPr id="25" name="Picture 24">
            <a:extLst>
              <a:ext uri="{FF2B5EF4-FFF2-40B4-BE49-F238E27FC236}">
                <a16:creationId xmlns:a16="http://schemas.microsoft.com/office/drawing/2014/main" id="{BABBA9EE-6BED-4077-B0ED-BAE4FDED7B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Tree>
    <p:extLst>
      <p:ext uri="{BB962C8B-B14F-4D97-AF65-F5344CB8AC3E}">
        <p14:creationId xmlns:p14="http://schemas.microsoft.com/office/powerpoint/2010/main" val="34693313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8D4C0-C428-4C4A-A74F-84D2BDDC116B}"/>
              </a:ext>
            </a:extLst>
          </p:cNvPr>
          <p:cNvSpPr>
            <a:spLocks noGrp="1"/>
          </p:cNvSpPr>
          <p:nvPr>
            <p:ph type="title"/>
          </p:nvPr>
        </p:nvSpPr>
        <p:spPr/>
        <p:txBody>
          <a:bodyPr/>
          <a:lstStyle/>
          <a:p>
            <a:r>
              <a:rPr lang="en-US" dirty="0"/>
              <a:t>Workgroup usage</a:t>
            </a:r>
          </a:p>
        </p:txBody>
      </p:sp>
      <p:sp>
        <p:nvSpPr>
          <p:cNvPr id="3" name="Content Placeholder 2">
            <a:extLst>
              <a:ext uri="{FF2B5EF4-FFF2-40B4-BE49-F238E27FC236}">
                <a16:creationId xmlns:a16="http://schemas.microsoft.com/office/drawing/2014/main" id="{45E440DE-A9DA-4668-A506-BD587E76A804}"/>
              </a:ext>
            </a:extLst>
          </p:cNvPr>
          <p:cNvSpPr>
            <a:spLocks noGrp="1"/>
          </p:cNvSpPr>
          <p:nvPr>
            <p:ph idx="1"/>
          </p:nvPr>
        </p:nvSpPr>
        <p:spPr/>
        <p:txBody>
          <a:bodyPr/>
          <a:lstStyle/>
          <a:p>
            <a:r>
              <a:rPr lang="en-US" dirty="0"/>
              <a:t>Our unique Gigabit Ethernet implementation is fast and accelerates workflows even further via network sharing, where scans can be controlled from any computer</a:t>
            </a:r>
          </a:p>
        </p:txBody>
      </p:sp>
      <p:sp>
        <p:nvSpPr>
          <p:cNvPr id="4" name="Date Placeholder 3">
            <a:extLst>
              <a:ext uri="{FF2B5EF4-FFF2-40B4-BE49-F238E27FC236}">
                <a16:creationId xmlns:a16="http://schemas.microsoft.com/office/drawing/2014/main" id="{0F4B5B7C-BAAC-44D2-8C4E-7C3CCFCD0B13}"/>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21</a:t>
            </a:fld>
            <a:endParaRPr lang="en-US" dirty="0"/>
          </a:p>
        </p:txBody>
      </p:sp>
      <p:pic>
        <p:nvPicPr>
          <p:cNvPr id="7" name="Picture 6">
            <a:extLst>
              <a:ext uri="{FF2B5EF4-FFF2-40B4-BE49-F238E27FC236}">
                <a16:creationId xmlns:a16="http://schemas.microsoft.com/office/drawing/2014/main" id="{48996D1F-D5D7-40CA-80ED-2C4381F4625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7424" y="150837"/>
            <a:ext cx="1728000" cy="201666"/>
          </a:xfrm>
          <a:prstGeom prst="rect">
            <a:avLst/>
          </a:prstGeom>
        </p:spPr>
      </p:pic>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t="10764" b="9223"/>
          <a:stretch/>
        </p:blipFill>
        <p:spPr>
          <a:xfrm>
            <a:off x="0" y="3175591"/>
            <a:ext cx="12192000" cy="3136309"/>
          </a:xfrm>
          <a:prstGeom prst="rect">
            <a:avLst/>
          </a:prstGeom>
        </p:spPr>
      </p:pic>
    </p:spTree>
    <p:extLst>
      <p:ext uri="{BB962C8B-B14F-4D97-AF65-F5344CB8AC3E}">
        <p14:creationId xmlns:p14="http://schemas.microsoft.com/office/powerpoint/2010/main" val="20714774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6919E3B-4F02-4C39-8CD1-FD26798B719C}"/>
              </a:ext>
            </a:extLst>
          </p:cNvPr>
          <p:cNvSpPr>
            <a:spLocks noGrp="1"/>
          </p:cNvSpPr>
          <p:nvPr>
            <p:ph type="title"/>
          </p:nvPr>
        </p:nvSpPr>
        <p:spPr/>
        <p:txBody>
          <a:bodyPr/>
          <a:lstStyle/>
          <a:p>
            <a:r>
              <a:rPr lang="en-US" dirty="0"/>
              <a:t>Precise and sharp – all the time!</a:t>
            </a:r>
          </a:p>
        </p:txBody>
      </p:sp>
      <p:sp>
        <p:nvSpPr>
          <p:cNvPr id="6" name="Content Placeholder 5">
            <a:extLst>
              <a:ext uri="{FF2B5EF4-FFF2-40B4-BE49-F238E27FC236}">
                <a16:creationId xmlns:a16="http://schemas.microsoft.com/office/drawing/2014/main" id="{273E5334-B470-4C84-B8FB-9A9E0C1A0023}"/>
              </a:ext>
            </a:extLst>
          </p:cNvPr>
          <p:cNvSpPr>
            <a:spLocks noGrp="1"/>
          </p:cNvSpPr>
          <p:nvPr>
            <p:ph idx="1"/>
          </p:nvPr>
        </p:nvSpPr>
        <p:spPr/>
        <p:txBody>
          <a:bodyPr>
            <a:normAutofit/>
          </a:bodyPr>
          <a:lstStyle/>
          <a:p>
            <a:r>
              <a:rPr lang="en-US" dirty="0"/>
              <a:t>Contex Live Alignment</a:t>
            </a:r>
          </a:p>
          <a:p>
            <a:r>
              <a:rPr lang="en-US" dirty="0"/>
              <a:t>48-bit CIS technology</a:t>
            </a:r>
          </a:p>
          <a:p>
            <a:r>
              <a:rPr lang="en-US" dirty="0"/>
              <a:t>Up to 1200 dpi optical resolution</a:t>
            </a:r>
          </a:p>
          <a:p>
            <a:r>
              <a:rPr lang="en-US" dirty="0"/>
              <a:t>Contex </a:t>
            </a:r>
            <a:r>
              <a:rPr lang="en-US" dirty="0" err="1"/>
              <a:t>CleanScan</a:t>
            </a:r>
            <a:r>
              <a:rPr lang="en-US" dirty="0"/>
              <a:t> CIS</a:t>
            </a:r>
          </a:p>
          <a:p>
            <a:r>
              <a:rPr lang="en-US" dirty="0"/>
              <a:t>Contex CFR (Color Fringe Removal)</a:t>
            </a:r>
          </a:p>
          <a:p>
            <a:endParaRPr lang="en-US" dirty="0"/>
          </a:p>
          <a:p>
            <a:endParaRPr lang="en-US" dirty="0"/>
          </a:p>
        </p:txBody>
      </p:sp>
      <p:sp>
        <p:nvSpPr>
          <p:cNvPr id="4" name="Date Placeholder 3">
            <a:extLst>
              <a:ext uri="{FF2B5EF4-FFF2-40B4-BE49-F238E27FC236}">
                <a16:creationId xmlns:a16="http://schemas.microsoft.com/office/drawing/2014/main" id="{CD2D015D-7F4A-49AE-9BBE-EB8FA660AC46}"/>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22</a:t>
            </a:fld>
            <a:endParaRPr lang="en-US" dirty="0"/>
          </a:p>
        </p:txBody>
      </p:sp>
      <p:pic>
        <p:nvPicPr>
          <p:cNvPr id="7" name="Picture 6">
            <a:extLst>
              <a:ext uri="{FF2B5EF4-FFF2-40B4-BE49-F238E27FC236}">
                <a16:creationId xmlns:a16="http://schemas.microsoft.com/office/drawing/2014/main" id="{71221CF5-826C-41D3-AC9C-1DF790949E23}"/>
              </a:ext>
            </a:extLst>
          </p:cNvPr>
          <p:cNvPicPr>
            <a:picLocks noChangeAspect="1"/>
          </p:cNvPicPr>
          <p:nvPr/>
        </p:nvPicPr>
        <p:blipFill rotWithShape="1">
          <a:blip r:embed="rId2">
            <a:extLst>
              <a:ext uri="{28A0092B-C50C-407E-A947-70E740481C1C}">
                <a14:useLocalDpi xmlns:a14="http://schemas.microsoft.com/office/drawing/2010/main" val="0"/>
              </a:ext>
            </a:extLst>
          </a:blip>
          <a:srcRect l="19328" t="20027" r="18973" b="20510"/>
          <a:stretch/>
        </p:blipFill>
        <p:spPr>
          <a:xfrm>
            <a:off x="6954944" y="2905913"/>
            <a:ext cx="4041103" cy="2190761"/>
          </a:xfrm>
          <a:prstGeom prst="rect">
            <a:avLst/>
          </a:prstGeom>
        </p:spPr>
      </p:pic>
      <p:sp>
        <p:nvSpPr>
          <p:cNvPr id="8" name="Rectangle 7">
            <a:extLst>
              <a:ext uri="{FF2B5EF4-FFF2-40B4-BE49-F238E27FC236}">
                <a16:creationId xmlns:a16="http://schemas.microsoft.com/office/drawing/2014/main" id="{4D2F963A-938C-4D51-A649-D2C095F35253}"/>
              </a:ext>
            </a:extLst>
          </p:cNvPr>
          <p:cNvSpPr/>
          <p:nvPr/>
        </p:nvSpPr>
        <p:spPr>
          <a:xfrm>
            <a:off x="7923434" y="4663148"/>
            <a:ext cx="2104122" cy="523220"/>
          </a:xfrm>
          <a:prstGeom prst="rect">
            <a:avLst/>
          </a:prstGeom>
        </p:spPr>
        <p:txBody>
          <a:bodyPr wrap="square">
            <a:spAutoFit/>
          </a:bodyPr>
          <a:lstStyle/>
          <a:p>
            <a:pPr algn="ctr"/>
            <a:r>
              <a:rPr lang="en-US" sz="2800" dirty="0">
                <a:solidFill>
                  <a:schemeClr val="bg1"/>
                </a:solidFill>
              </a:rPr>
              <a:t>Better</a:t>
            </a:r>
          </a:p>
        </p:txBody>
      </p:sp>
    </p:spTree>
    <p:extLst>
      <p:ext uri="{BB962C8B-B14F-4D97-AF65-F5344CB8AC3E}">
        <p14:creationId xmlns:p14="http://schemas.microsoft.com/office/powerpoint/2010/main" val="5769453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0A4F81E-E4C8-42BE-8564-70304B9353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7928" y="3342953"/>
            <a:ext cx="7461533" cy="1726298"/>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21DE3944-B683-4822-84AF-8246C6174D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1276" y="4488515"/>
            <a:ext cx="7461533" cy="1726298"/>
          </a:xfrm>
          <a:prstGeom prst="rect">
            <a:avLst/>
          </a:prstGeom>
          <a:ln>
            <a:no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A7934A7D-FEE3-4AA2-B8A4-DC20E9B580D0}"/>
              </a:ext>
            </a:extLst>
          </p:cNvPr>
          <p:cNvSpPr>
            <a:spLocks noGrp="1"/>
          </p:cNvSpPr>
          <p:nvPr>
            <p:ph type="title"/>
          </p:nvPr>
        </p:nvSpPr>
        <p:spPr/>
        <p:txBody>
          <a:bodyPr/>
          <a:lstStyle/>
          <a:p>
            <a:r>
              <a:rPr lang="en-US" dirty="0"/>
              <a:t>Contex Live Alignment</a:t>
            </a:r>
          </a:p>
        </p:txBody>
      </p:sp>
      <p:sp>
        <p:nvSpPr>
          <p:cNvPr id="3" name="Content Placeholder 2">
            <a:extLst>
              <a:ext uri="{FF2B5EF4-FFF2-40B4-BE49-F238E27FC236}">
                <a16:creationId xmlns:a16="http://schemas.microsoft.com/office/drawing/2014/main" id="{EB720A5D-0E55-4AED-84E0-97F4ED0A6C94}"/>
              </a:ext>
            </a:extLst>
          </p:cNvPr>
          <p:cNvSpPr>
            <a:spLocks noGrp="1"/>
          </p:cNvSpPr>
          <p:nvPr>
            <p:ph idx="1"/>
          </p:nvPr>
        </p:nvSpPr>
        <p:spPr/>
        <p:txBody>
          <a:bodyPr/>
          <a:lstStyle/>
          <a:p>
            <a:r>
              <a:rPr lang="en-US" dirty="0"/>
              <a:t>Contex Live Alignment is a improved IQ Quattro X technology designed to improve image alignment across sensors ensuring precise and sharp alignment all the time, no matter the speed</a:t>
            </a:r>
          </a:p>
        </p:txBody>
      </p:sp>
      <p:sp>
        <p:nvSpPr>
          <p:cNvPr id="4" name="Date Placeholder 3">
            <a:extLst>
              <a:ext uri="{FF2B5EF4-FFF2-40B4-BE49-F238E27FC236}">
                <a16:creationId xmlns:a16="http://schemas.microsoft.com/office/drawing/2014/main" id="{26C748D0-7F5C-45CB-888E-1E17AA6AF431}"/>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23</a:t>
            </a:fld>
            <a:endParaRPr lang="en-US" dirty="0"/>
          </a:p>
        </p:txBody>
      </p:sp>
      <p:pic>
        <p:nvPicPr>
          <p:cNvPr id="9" name="Picture 8">
            <a:extLst>
              <a:ext uri="{FF2B5EF4-FFF2-40B4-BE49-F238E27FC236}">
                <a16:creationId xmlns:a16="http://schemas.microsoft.com/office/drawing/2014/main" id="{5A34E282-E5FE-49D3-A2F7-57C32605EA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
        <p:nvSpPr>
          <p:cNvPr id="18" name="TextBox 17">
            <a:extLst>
              <a:ext uri="{FF2B5EF4-FFF2-40B4-BE49-F238E27FC236}">
                <a16:creationId xmlns:a16="http://schemas.microsoft.com/office/drawing/2014/main" id="{E1A5F098-A384-444D-84F3-BD59E94A4F75}"/>
              </a:ext>
            </a:extLst>
          </p:cNvPr>
          <p:cNvSpPr txBox="1"/>
          <p:nvPr/>
        </p:nvSpPr>
        <p:spPr>
          <a:xfrm>
            <a:off x="5803461" y="3899045"/>
            <a:ext cx="3130466" cy="369332"/>
          </a:xfrm>
          <a:prstGeom prst="rect">
            <a:avLst/>
          </a:prstGeom>
          <a:noFill/>
        </p:spPr>
        <p:txBody>
          <a:bodyPr wrap="square" rtlCol="0">
            <a:spAutoFit/>
          </a:bodyPr>
          <a:lstStyle/>
          <a:p>
            <a:pPr algn="ctr"/>
            <a:r>
              <a:rPr lang="en-US" dirty="0"/>
              <a:t>Without Contex Live Alignment</a:t>
            </a:r>
          </a:p>
        </p:txBody>
      </p:sp>
      <p:sp>
        <p:nvSpPr>
          <p:cNvPr id="19" name="TextBox 18">
            <a:extLst>
              <a:ext uri="{FF2B5EF4-FFF2-40B4-BE49-F238E27FC236}">
                <a16:creationId xmlns:a16="http://schemas.microsoft.com/office/drawing/2014/main" id="{4FD6DC82-3004-4859-92D8-866C1E9550B8}"/>
              </a:ext>
            </a:extLst>
          </p:cNvPr>
          <p:cNvSpPr txBox="1"/>
          <p:nvPr/>
        </p:nvSpPr>
        <p:spPr>
          <a:xfrm>
            <a:off x="6216809" y="5289389"/>
            <a:ext cx="3130466" cy="369332"/>
          </a:xfrm>
          <a:prstGeom prst="rect">
            <a:avLst/>
          </a:prstGeom>
          <a:noFill/>
        </p:spPr>
        <p:txBody>
          <a:bodyPr wrap="square" rtlCol="0">
            <a:spAutoFit/>
          </a:bodyPr>
          <a:lstStyle/>
          <a:p>
            <a:pPr algn="ctr"/>
            <a:r>
              <a:rPr lang="en-US" dirty="0"/>
              <a:t>With Contex Live Alignment</a:t>
            </a:r>
          </a:p>
        </p:txBody>
      </p:sp>
      <p:pic>
        <p:nvPicPr>
          <p:cNvPr id="6" name="Picture 5">
            <a:extLst>
              <a:ext uri="{FF2B5EF4-FFF2-40B4-BE49-F238E27FC236}">
                <a16:creationId xmlns:a16="http://schemas.microsoft.com/office/drawing/2014/main" id="{41CC347E-CEBB-41AC-B079-0A4DB61FA2B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9851" y="3394842"/>
            <a:ext cx="1923353" cy="1289929"/>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80236196-87F4-4438-9EAA-7322A0E4129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45247" y="4218740"/>
            <a:ext cx="1929106" cy="1289929"/>
          </a:xfrm>
          <a:prstGeom prst="rect">
            <a:avLst/>
          </a:prstGeom>
          <a:ln>
            <a:noFill/>
          </a:ln>
          <a:effectLst>
            <a:outerShdw blurRad="292100" dist="139700" dir="2700000" algn="tl" rotWithShape="0">
              <a:srgbClr val="333333">
                <a:alpha val="65000"/>
              </a:srgbClr>
            </a:outerShdw>
          </a:effectLst>
        </p:spPr>
      </p:pic>
      <p:sp>
        <p:nvSpPr>
          <p:cNvPr id="5" name="Oval 4">
            <a:extLst>
              <a:ext uri="{FF2B5EF4-FFF2-40B4-BE49-F238E27FC236}">
                <a16:creationId xmlns:a16="http://schemas.microsoft.com/office/drawing/2014/main" id="{E95745F0-A9A3-47D3-8723-3D2221989F75}"/>
              </a:ext>
            </a:extLst>
          </p:cNvPr>
          <p:cNvSpPr/>
          <p:nvPr/>
        </p:nvSpPr>
        <p:spPr>
          <a:xfrm>
            <a:off x="6514876" y="3179045"/>
            <a:ext cx="720000" cy="720000"/>
          </a:xfrm>
          <a:prstGeom prst="ellipse">
            <a:avLst/>
          </a:prstGeom>
          <a:noFill/>
          <a:ln w="19050">
            <a:solidFill>
              <a:schemeClr val="accent1">
                <a:shade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57146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B720A5D-0E55-4AED-84E0-97F4ED0A6C94}"/>
              </a:ext>
            </a:extLst>
          </p:cNvPr>
          <p:cNvSpPr>
            <a:spLocks noGrp="1"/>
          </p:cNvSpPr>
          <p:nvPr>
            <p:ph idx="1"/>
          </p:nvPr>
        </p:nvSpPr>
        <p:spPr/>
        <p:txBody>
          <a:bodyPr/>
          <a:lstStyle/>
          <a:p>
            <a:r>
              <a:rPr lang="en-US" dirty="0"/>
              <a:t>Contex Live Alignment is high-speed sensor data processing carried out at the start of every scan to handle the variable stitch correction needed during scanner acceleration. </a:t>
            </a:r>
          </a:p>
          <a:p>
            <a:r>
              <a:rPr lang="en-US" dirty="0"/>
              <a:t>The technology analyses the stitch error dynamically in the acceleration zone and quickly applies this variable correction instead of the fixed value it knows from the mechanics.</a:t>
            </a:r>
          </a:p>
        </p:txBody>
      </p:sp>
      <p:sp>
        <p:nvSpPr>
          <p:cNvPr id="2" name="Title 1">
            <a:extLst>
              <a:ext uri="{FF2B5EF4-FFF2-40B4-BE49-F238E27FC236}">
                <a16:creationId xmlns:a16="http://schemas.microsoft.com/office/drawing/2014/main" id="{A7934A7D-FEE3-4AA2-B8A4-DC20E9B580D0}"/>
              </a:ext>
            </a:extLst>
          </p:cNvPr>
          <p:cNvSpPr>
            <a:spLocks noGrp="1"/>
          </p:cNvSpPr>
          <p:nvPr>
            <p:ph type="title"/>
          </p:nvPr>
        </p:nvSpPr>
        <p:spPr/>
        <p:txBody>
          <a:bodyPr/>
          <a:lstStyle/>
          <a:p>
            <a:r>
              <a:rPr lang="en-US" dirty="0"/>
              <a:t>Contex Live Alignment</a:t>
            </a:r>
          </a:p>
        </p:txBody>
      </p:sp>
      <p:sp>
        <p:nvSpPr>
          <p:cNvPr id="4" name="Date Placeholder 3">
            <a:extLst>
              <a:ext uri="{FF2B5EF4-FFF2-40B4-BE49-F238E27FC236}">
                <a16:creationId xmlns:a16="http://schemas.microsoft.com/office/drawing/2014/main" id="{26C748D0-7F5C-45CB-888E-1E17AA6AF431}"/>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24</a:t>
            </a:fld>
            <a:endParaRPr lang="en-US" dirty="0"/>
          </a:p>
        </p:txBody>
      </p:sp>
      <p:pic>
        <p:nvPicPr>
          <p:cNvPr id="9" name="Picture 8">
            <a:extLst>
              <a:ext uri="{FF2B5EF4-FFF2-40B4-BE49-F238E27FC236}">
                <a16:creationId xmlns:a16="http://schemas.microsoft.com/office/drawing/2014/main" id="{5A34E282-E5FE-49D3-A2F7-57C32605EAB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pic>
        <p:nvPicPr>
          <p:cNvPr id="10" name="Picture 9">
            <a:extLst>
              <a:ext uri="{FF2B5EF4-FFF2-40B4-BE49-F238E27FC236}">
                <a16:creationId xmlns:a16="http://schemas.microsoft.com/office/drawing/2014/main" id="{B263794D-F85B-46F3-A335-324C65F323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244623"/>
            <a:ext cx="12192000" cy="1806222"/>
          </a:xfrm>
          <a:prstGeom prst="rect">
            <a:avLst/>
          </a:prstGeom>
        </p:spPr>
      </p:pic>
    </p:spTree>
    <p:extLst>
      <p:ext uri="{BB962C8B-B14F-4D97-AF65-F5344CB8AC3E}">
        <p14:creationId xmlns:p14="http://schemas.microsoft.com/office/powerpoint/2010/main" val="9873488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a:t>CleanScan CIS modules</a:t>
            </a:r>
            <a:br>
              <a:rPr lang="en-US" dirty="0"/>
            </a:br>
            <a:r>
              <a:rPr lang="en-US" dirty="0"/>
              <a:t>- provide leading quality</a:t>
            </a:r>
          </a:p>
        </p:txBody>
      </p:sp>
      <p:sp>
        <p:nvSpPr>
          <p:cNvPr id="4" name="Date Placeholder 3"/>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25</a:t>
            </a:fld>
            <a:endParaRPr lang="en-US" dirty="0"/>
          </a:p>
        </p:txBody>
      </p:sp>
      <p:sp>
        <p:nvSpPr>
          <p:cNvPr id="3" name="Content Placeholder 2"/>
          <p:cNvSpPr>
            <a:spLocks noGrp="1"/>
          </p:cNvSpPr>
          <p:nvPr>
            <p:ph idx="1"/>
          </p:nvPr>
        </p:nvSpPr>
        <p:spPr/>
        <p:txBody>
          <a:bodyPr/>
          <a:lstStyle/>
          <a:p>
            <a:pPr>
              <a:spcBef>
                <a:spcPts val="1200"/>
              </a:spcBef>
            </a:pPr>
            <a:r>
              <a:rPr lang="da-DK" dirty="0"/>
              <a:t>The IQ Quattro X series scanners are equipped with Contex CleanScan CIS </a:t>
            </a:r>
            <a:r>
              <a:rPr lang="da-DK" dirty="0" err="1"/>
              <a:t>modules</a:t>
            </a:r>
            <a:endParaRPr lang="da-DK" dirty="0"/>
          </a:p>
          <a:p>
            <a:pPr>
              <a:spcBef>
                <a:spcPts val="1200"/>
              </a:spcBef>
            </a:pPr>
            <a:r>
              <a:rPr lang="da-DK" dirty="0"/>
              <a:t>Optimal image quality with dual sided LED light</a:t>
            </a:r>
          </a:p>
          <a:p>
            <a:pPr>
              <a:spcBef>
                <a:spcPts val="1200"/>
              </a:spcBef>
            </a:pPr>
            <a:r>
              <a:rPr lang="da-DK" dirty="0"/>
              <a:t>Eliminate wrinkles and folds in originals and leaves you with clear, crips scans – </a:t>
            </a:r>
            <a:r>
              <a:rPr lang="da-DK" dirty="0" err="1"/>
              <a:t>every</a:t>
            </a:r>
            <a:r>
              <a:rPr lang="da-DK" dirty="0"/>
              <a:t> time</a:t>
            </a:r>
            <a:endParaRPr lang="en-US" dirty="0"/>
          </a:p>
          <a:p>
            <a:endParaRPr lang="en-US" dirty="0"/>
          </a:p>
        </p:txBody>
      </p:sp>
      <p:pic>
        <p:nvPicPr>
          <p:cNvPr id="11" name="Picture 10">
            <a:extLst>
              <a:ext uri="{FF2B5EF4-FFF2-40B4-BE49-F238E27FC236}">
                <a16:creationId xmlns:a16="http://schemas.microsoft.com/office/drawing/2014/main" id="{8558A47A-3296-4868-9737-33ACF31C82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9973" y="3941728"/>
            <a:ext cx="2552054" cy="2308587"/>
          </a:xfrm>
          <a:prstGeom prst="rect">
            <a:avLst/>
          </a:prstGeom>
        </p:spPr>
      </p:pic>
      <p:pic>
        <p:nvPicPr>
          <p:cNvPr id="12" name="Picture 11">
            <a:extLst>
              <a:ext uri="{FF2B5EF4-FFF2-40B4-BE49-F238E27FC236}">
                <a16:creationId xmlns:a16="http://schemas.microsoft.com/office/drawing/2014/main" id="{DEDF21C1-ACD0-4020-9825-85D2349D93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Tree>
    <p:extLst>
      <p:ext uri="{BB962C8B-B14F-4D97-AF65-F5344CB8AC3E}">
        <p14:creationId xmlns:p14="http://schemas.microsoft.com/office/powerpoint/2010/main" val="16903026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CleanScan</a:t>
            </a:r>
            <a:r>
              <a:rPr lang="en-US" dirty="0"/>
              <a:t> CIS modules</a:t>
            </a:r>
            <a:br>
              <a:rPr lang="en-US" dirty="0"/>
            </a:br>
            <a:r>
              <a:rPr lang="en-US" dirty="0"/>
              <a:t>- provide leading quality</a:t>
            </a:r>
          </a:p>
        </p:txBody>
      </p:sp>
      <p:sp>
        <p:nvSpPr>
          <p:cNvPr id="3" name="Content Placeholder 2"/>
          <p:cNvSpPr>
            <a:spLocks noGrp="1"/>
          </p:cNvSpPr>
          <p:nvPr>
            <p:ph idx="1"/>
          </p:nvPr>
        </p:nvSpPr>
        <p:spPr>
          <a:xfrm>
            <a:off x="839788" y="1808163"/>
            <a:ext cx="8236479" cy="2738732"/>
          </a:xfrm>
        </p:spPr>
        <p:txBody>
          <a:bodyPr>
            <a:noAutofit/>
          </a:bodyPr>
          <a:lstStyle/>
          <a:p>
            <a:r>
              <a:rPr lang="en-US" sz="2000" dirty="0"/>
              <a:t>With new methods for diffusion and more light in IQ Quattro X scanners you get the most natural light in any CIS scanner</a:t>
            </a:r>
            <a:endParaRPr lang="da-DK" sz="2000" dirty="0"/>
          </a:p>
          <a:p>
            <a:r>
              <a:rPr lang="en-US" sz="2000" dirty="0"/>
              <a:t>When objects are illuminated with natural light it is a diffused light. </a:t>
            </a:r>
            <a:br>
              <a:rPr lang="en-US" sz="2000" dirty="0"/>
            </a:br>
            <a:r>
              <a:rPr lang="en-US" sz="2000" dirty="0"/>
              <a:t>Light is scattered as it passes through clouds and again as it </a:t>
            </a:r>
            <a:br>
              <a:rPr lang="en-US" sz="2000" dirty="0"/>
            </a:br>
            <a:r>
              <a:rPr lang="en-US" sz="2000" dirty="0"/>
              <a:t>bounces off buildings and other objects that surround us</a:t>
            </a:r>
          </a:p>
          <a:p>
            <a:r>
              <a:rPr lang="en-US" sz="2000" dirty="0" err="1"/>
              <a:t>CleanScan</a:t>
            </a:r>
            <a:r>
              <a:rPr lang="en-US" sz="2000" dirty="0"/>
              <a:t> CIS modules diffuses the light to spread and soften the light from the LED source </a:t>
            </a:r>
          </a:p>
          <a:p>
            <a:endParaRPr lang="en-US" sz="2000" dirty="0"/>
          </a:p>
          <a:p>
            <a:endParaRPr lang="en-US" sz="2000" dirty="0"/>
          </a:p>
          <a:p>
            <a:endParaRPr lang="en-US" sz="2000" dirty="0"/>
          </a:p>
        </p:txBody>
      </p:sp>
      <p:sp>
        <p:nvSpPr>
          <p:cNvPr id="4" name="Date Placeholder 3"/>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26</a:t>
            </a:fld>
            <a:endParaRPr lang="en-US" dirty="0"/>
          </a:p>
        </p:txBody>
      </p:sp>
      <p:pic>
        <p:nvPicPr>
          <p:cNvPr id="14" name="Picture 5" descr="O:\Sales\EMEA_APAC _TEAM\Marketing\2012 Product Launch\Product Management\HD Ultra Upgrade\Natural-Light.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576753" y="1852123"/>
            <a:ext cx="1177125" cy="1278283"/>
          </a:xfrm>
          <a:prstGeom prst="rect">
            <a:avLst/>
          </a:prstGeom>
          <a:noFill/>
        </p:spPr>
      </p:pic>
      <p:pic>
        <p:nvPicPr>
          <p:cNvPr id="15" name="Picture 2" descr="O:\Marketing\Design-Logos\Contex Logotypes\Product logos\PNG-for-presentations\CNL-for-Quattro-CIS.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267512" y="4149080"/>
            <a:ext cx="2376968" cy="198016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EF47906C-D528-4ED4-BBC2-AE686D6E05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pic>
        <p:nvPicPr>
          <p:cNvPr id="11" name="Picture 2" descr="O:\Marketing\Design-Logos\Contex Logotypes\Product logos\PNG-for-presentations\CNL-for-Quattro-CIS.png">
            <a:extLst>
              <a:ext uri="{FF2B5EF4-FFF2-40B4-BE49-F238E27FC236}">
                <a16:creationId xmlns:a16="http://schemas.microsoft.com/office/drawing/2014/main" id="{14C22F6A-4C70-42E1-AE3A-66B323F6DE25}"/>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382696" y="4149080"/>
            <a:ext cx="6884816" cy="198016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ACF7ABD1-3A4C-4370-8E93-AF13EBDBBC24}"/>
              </a:ext>
            </a:extLst>
          </p:cNvPr>
          <p:cNvSpPr txBox="1"/>
          <p:nvPr/>
        </p:nvSpPr>
        <p:spPr>
          <a:xfrm>
            <a:off x="5940152" y="5915369"/>
            <a:ext cx="1296144" cy="215444"/>
          </a:xfrm>
          <a:prstGeom prst="rect">
            <a:avLst/>
          </a:prstGeom>
          <a:solidFill>
            <a:schemeClr val="bg1"/>
          </a:solidFill>
        </p:spPr>
        <p:txBody>
          <a:bodyPr wrap="square" rtlCol="0">
            <a:spAutoFit/>
          </a:bodyPr>
          <a:lstStyle/>
          <a:p>
            <a:r>
              <a:rPr lang="en-US" sz="800" dirty="0"/>
              <a:t>Contex </a:t>
            </a:r>
            <a:r>
              <a:rPr lang="en-US" sz="800" dirty="0" err="1"/>
              <a:t>CleanScan</a:t>
            </a:r>
            <a:r>
              <a:rPr lang="en-US" sz="800" dirty="0"/>
              <a:t> CIS</a:t>
            </a:r>
          </a:p>
        </p:txBody>
      </p:sp>
    </p:spTree>
    <p:extLst>
      <p:ext uri="{BB962C8B-B14F-4D97-AF65-F5344CB8AC3E}">
        <p14:creationId xmlns:p14="http://schemas.microsoft.com/office/powerpoint/2010/main" val="31454189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CE43D-3943-4208-8D93-AB072858A29D}"/>
              </a:ext>
            </a:extLst>
          </p:cNvPr>
          <p:cNvSpPr>
            <a:spLocks noGrp="1"/>
          </p:cNvSpPr>
          <p:nvPr>
            <p:ph type="title"/>
          </p:nvPr>
        </p:nvSpPr>
        <p:spPr/>
        <p:txBody>
          <a:bodyPr/>
          <a:lstStyle/>
          <a:p>
            <a:r>
              <a:rPr lang="en-US" dirty="0"/>
              <a:t>Color Fringe Removal (CFR)</a:t>
            </a:r>
          </a:p>
        </p:txBody>
      </p:sp>
      <p:sp>
        <p:nvSpPr>
          <p:cNvPr id="3" name="Content Placeholder 2">
            <a:extLst>
              <a:ext uri="{FF2B5EF4-FFF2-40B4-BE49-F238E27FC236}">
                <a16:creationId xmlns:a16="http://schemas.microsoft.com/office/drawing/2014/main" id="{6276FB7F-C4C3-48A5-BA48-969E989F6394}"/>
              </a:ext>
            </a:extLst>
          </p:cNvPr>
          <p:cNvSpPr>
            <a:spLocks noGrp="1"/>
          </p:cNvSpPr>
          <p:nvPr>
            <p:ph idx="1"/>
          </p:nvPr>
        </p:nvSpPr>
        <p:spPr/>
        <p:txBody>
          <a:bodyPr/>
          <a:lstStyle/>
          <a:p>
            <a:r>
              <a:rPr lang="en-US" dirty="0"/>
              <a:t>Color Fringe Removal (CFR) is an advanced Contex </a:t>
            </a:r>
            <a:r>
              <a:rPr lang="en-US" b="1" dirty="0"/>
              <a:t>PATENTED</a:t>
            </a:r>
            <a:r>
              <a:rPr lang="en-US" dirty="0"/>
              <a:t> filtering technology designed to remove the fringes inherent in CIS strobing scanning devices</a:t>
            </a:r>
          </a:p>
          <a:p>
            <a:endParaRPr lang="en-US" dirty="0"/>
          </a:p>
        </p:txBody>
      </p:sp>
      <p:sp>
        <p:nvSpPr>
          <p:cNvPr id="4" name="Date Placeholder 3">
            <a:extLst>
              <a:ext uri="{FF2B5EF4-FFF2-40B4-BE49-F238E27FC236}">
                <a16:creationId xmlns:a16="http://schemas.microsoft.com/office/drawing/2014/main" id="{FA142DB5-BEC1-4842-9100-4CA46EF0BA12}"/>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27</a:t>
            </a:fld>
            <a:endParaRPr lang="en-US" dirty="0"/>
          </a:p>
        </p:txBody>
      </p:sp>
      <p:pic>
        <p:nvPicPr>
          <p:cNvPr id="5" name="Picture 4">
            <a:extLst>
              <a:ext uri="{FF2B5EF4-FFF2-40B4-BE49-F238E27FC236}">
                <a16:creationId xmlns:a16="http://schemas.microsoft.com/office/drawing/2014/main" id="{4AB23327-480D-4A84-829C-3D9BA5F36E5B}"/>
              </a:ext>
            </a:extLst>
          </p:cNvPr>
          <p:cNvPicPr>
            <a:picLocks noChangeAspect="1"/>
          </p:cNvPicPr>
          <p:nvPr/>
        </p:nvPicPr>
        <p:blipFill>
          <a:blip r:embed="rId2"/>
          <a:stretch>
            <a:fillRect/>
          </a:stretch>
        </p:blipFill>
        <p:spPr>
          <a:xfrm>
            <a:off x="4889770" y="3429000"/>
            <a:ext cx="1206230" cy="2237362"/>
          </a:xfrm>
          <a:prstGeom prst="rect">
            <a:avLst/>
          </a:prstGeom>
        </p:spPr>
      </p:pic>
      <p:pic>
        <p:nvPicPr>
          <p:cNvPr id="6" name="Picture 5">
            <a:extLst>
              <a:ext uri="{FF2B5EF4-FFF2-40B4-BE49-F238E27FC236}">
                <a16:creationId xmlns:a16="http://schemas.microsoft.com/office/drawing/2014/main" id="{FF8A6A39-12E0-4EDF-953C-69D38C56B0AE}"/>
              </a:ext>
            </a:extLst>
          </p:cNvPr>
          <p:cNvPicPr>
            <a:picLocks noChangeAspect="1"/>
          </p:cNvPicPr>
          <p:nvPr/>
        </p:nvPicPr>
        <p:blipFill>
          <a:blip r:embed="rId3"/>
          <a:stretch>
            <a:fillRect/>
          </a:stretch>
        </p:blipFill>
        <p:spPr>
          <a:xfrm>
            <a:off x="6096000" y="3429000"/>
            <a:ext cx="1206230" cy="2237362"/>
          </a:xfrm>
          <a:prstGeom prst="rect">
            <a:avLst/>
          </a:prstGeom>
        </p:spPr>
      </p:pic>
      <p:pic>
        <p:nvPicPr>
          <p:cNvPr id="10" name="Picture 9">
            <a:extLst>
              <a:ext uri="{FF2B5EF4-FFF2-40B4-BE49-F238E27FC236}">
                <a16:creationId xmlns:a16="http://schemas.microsoft.com/office/drawing/2014/main" id="{6BB79448-8709-48FE-9393-9C39C7CD20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Tree>
    <p:extLst>
      <p:ext uri="{BB962C8B-B14F-4D97-AF65-F5344CB8AC3E}">
        <p14:creationId xmlns:p14="http://schemas.microsoft.com/office/powerpoint/2010/main" val="31108730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6919E3B-4F02-4C39-8CD1-FD26798B719C}"/>
              </a:ext>
            </a:extLst>
          </p:cNvPr>
          <p:cNvSpPr>
            <a:spLocks noGrp="1"/>
          </p:cNvSpPr>
          <p:nvPr>
            <p:ph type="title"/>
          </p:nvPr>
        </p:nvSpPr>
        <p:spPr/>
        <p:txBody>
          <a:bodyPr/>
          <a:lstStyle/>
          <a:p>
            <a:r>
              <a:rPr lang="en-US" dirty="0"/>
              <a:t>Improved and unique technology</a:t>
            </a:r>
          </a:p>
        </p:txBody>
      </p:sp>
      <p:sp>
        <p:nvSpPr>
          <p:cNvPr id="6" name="Content Placeholder 5">
            <a:extLst>
              <a:ext uri="{FF2B5EF4-FFF2-40B4-BE49-F238E27FC236}">
                <a16:creationId xmlns:a16="http://schemas.microsoft.com/office/drawing/2014/main" id="{273E5334-B470-4C84-B8FB-9A9E0C1A0023}"/>
              </a:ext>
            </a:extLst>
          </p:cNvPr>
          <p:cNvSpPr>
            <a:spLocks noGrp="1"/>
          </p:cNvSpPr>
          <p:nvPr>
            <p:ph idx="1"/>
          </p:nvPr>
        </p:nvSpPr>
        <p:spPr>
          <a:xfrm>
            <a:off x="838200" y="1825625"/>
            <a:ext cx="5372671" cy="4351338"/>
          </a:xfrm>
        </p:spPr>
        <p:txBody>
          <a:bodyPr>
            <a:normAutofit/>
          </a:bodyPr>
          <a:lstStyle/>
          <a:p>
            <a:r>
              <a:rPr lang="en-US" dirty="0"/>
              <a:t>USB 3.0 connection with xDTR3</a:t>
            </a:r>
          </a:p>
          <a:p>
            <a:r>
              <a:rPr lang="en-US" dirty="0"/>
              <a:t>5</a:t>
            </a:r>
            <a:r>
              <a:rPr lang="en-US" baseline="30000" dirty="0"/>
              <a:t>th</a:t>
            </a:r>
            <a:r>
              <a:rPr lang="en-US" dirty="0"/>
              <a:t> generation Contex CIS scanner</a:t>
            </a:r>
          </a:p>
          <a:p>
            <a:r>
              <a:rPr lang="en-US" dirty="0"/>
              <a:t>Green technology with Energy Star® version 3.0 compliant using less than 1W in standby mode</a:t>
            </a:r>
          </a:p>
          <a:p>
            <a:endParaRPr lang="en-US" dirty="0"/>
          </a:p>
          <a:p>
            <a:endParaRPr lang="en-US" dirty="0"/>
          </a:p>
          <a:p>
            <a:endParaRPr lang="en-US" dirty="0"/>
          </a:p>
          <a:p>
            <a:endParaRPr lang="en-US" dirty="0"/>
          </a:p>
          <a:p>
            <a:endParaRPr lang="en-US" dirty="0"/>
          </a:p>
        </p:txBody>
      </p:sp>
      <p:sp>
        <p:nvSpPr>
          <p:cNvPr id="4" name="Date Placeholder 3">
            <a:extLst>
              <a:ext uri="{FF2B5EF4-FFF2-40B4-BE49-F238E27FC236}">
                <a16:creationId xmlns:a16="http://schemas.microsoft.com/office/drawing/2014/main" id="{CD2D015D-7F4A-49AE-9BBE-EB8FA660AC46}"/>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28</a:t>
            </a:fld>
            <a:endParaRPr lang="en-US" dirty="0"/>
          </a:p>
        </p:txBody>
      </p:sp>
      <p:pic>
        <p:nvPicPr>
          <p:cNvPr id="7" name="Picture 6">
            <a:extLst>
              <a:ext uri="{FF2B5EF4-FFF2-40B4-BE49-F238E27FC236}">
                <a16:creationId xmlns:a16="http://schemas.microsoft.com/office/drawing/2014/main" id="{71221CF5-826C-41D3-AC9C-1DF790949E23}"/>
              </a:ext>
            </a:extLst>
          </p:cNvPr>
          <p:cNvPicPr>
            <a:picLocks noChangeAspect="1"/>
          </p:cNvPicPr>
          <p:nvPr/>
        </p:nvPicPr>
        <p:blipFill rotWithShape="1">
          <a:blip r:embed="rId2">
            <a:extLst>
              <a:ext uri="{28A0092B-C50C-407E-A947-70E740481C1C}">
                <a14:useLocalDpi xmlns:a14="http://schemas.microsoft.com/office/drawing/2010/main" val="0"/>
              </a:ext>
            </a:extLst>
          </a:blip>
          <a:srcRect l="19328" t="20027" r="18973" b="20510"/>
          <a:stretch/>
        </p:blipFill>
        <p:spPr>
          <a:xfrm>
            <a:off x="6954944" y="2905913"/>
            <a:ext cx="4041103" cy="2190761"/>
          </a:xfrm>
          <a:prstGeom prst="rect">
            <a:avLst/>
          </a:prstGeom>
        </p:spPr>
      </p:pic>
      <p:sp>
        <p:nvSpPr>
          <p:cNvPr id="8" name="Rectangle 7">
            <a:extLst>
              <a:ext uri="{FF2B5EF4-FFF2-40B4-BE49-F238E27FC236}">
                <a16:creationId xmlns:a16="http://schemas.microsoft.com/office/drawing/2014/main" id="{4D2F963A-938C-4D51-A649-D2C095F35253}"/>
              </a:ext>
            </a:extLst>
          </p:cNvPr>
          <p:cNvSpPr/>
          <p:nvPr/>
        </p:nvSpPr>
        <p:spPr>
          <a:xfrm>
            <a:off x="6210871" y="3739683"/>
            <a:ext cx="2104122" cy="523220"/>
          </a:xfrm>
          <a:prstGeom prst="rect">
            <a:avLst/>
          </a:prstGeom>
        </p:spPr>
        <p:txBody>
          <a:bodyPr wrap="square">
            <a:spAutoFit/>
          </a:bodyPr>
          <a:lstStyle/>
          <a:p>
            <a:pPr algn="ctr"/>
            <a:r>
              <a:rPr lang="en-US" sz="2800" dirty="0">
                <a:solidFill>
                  <a:schemeClr val="bg1"/>
                </a:solidFill>
              </a:rPr>
              <a:t>Improved</a:t>
            </a:r>
          </a:p>
        </p:txBody>
      </p:sp>
    </p:spTree>
    <p:extLst>
      <p:ext uri="{BB962C8B-B14F-4D97-AF65-F5344CB8AC3E}">
        <p14:creationId xmlns:p14="http://schemas.microsoft.com/office/powerpoint/2010/main" val="12453001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32E67-278F-4A1E-98D3-58F864E87692}"/>
              </a:ext>
            </a:extLst>
          </p:cNvPr>
          <p:cNvSpPr>
            <a:spLocks noGrp="1"/>
          </p:cNvSpPr>
          <p:nvPr>
            <p:ph type="title"/>
          </p:nvPr>
        </p:nvSpPr>
        <p:spPr/>
        <p:txBody>
          <a:bodyPr/>
          <a:lstStyle/>
          <a:p>
            <a:r>
              <a:rPr lang="en-US" dirty="0"/>
              <a:t>Blistering fast data transfer</a:t>
            </a:r>
          </a:p>
        </p:txBody>
      </p:sp>
      <p:sp>
        <p:nvSpPr>
          <p:cNvPr id="3" name="Content Placeholder 2">
            <a:extLst>
              <a:ext uri="{FF2B5EF4-FFF2-40B4-BE49-F238E27FC236}">
                <a16:creationId xmlns:a16="http://schemas.microsoft.com/office/drawing/2014/main" id="{A64F9848-A3AD-47D7-8C8E-78F0E9DBF758}"/>
              </a:ext>
            </a:extLst>
          </p:cNvPr>
          <p:cNvSpPr>
            <a:spLocks noGrp="1"/>
          </p:cNvSpPr>
          <p:nvPr>
            <p:ph idx="1"/>
          </p:nvPr>
        </p:nvSpPr>
        <p:spPr/>
        <p:txBody>
          <a:bodyPr/>
          <a:lstStyle/>
          <a:p>
            <a:r>
              <a:rPr lang="en-US" dirty="0"/>
              <a:t>USB 3.0 connection with xDTR3</a:t>
            </a:r>
          </a:p>
          <a:p>
            <a:pPr lvl="1"/>
            <a:r>
              <a:rPr lang="en-US" dirty="0"/>
              <a:t>Contex USB3 implementation with xDTR3 is lightning fast and you won’t have to worry about shoe shinning or rescanning to get the width right</a:t>
            </a:r>
          </a:p>
        </p:txBody>
      </p:sp>
      <p:sp>
        <p:nvSpPr>
          <p:cNvPr id="4" name="Date Placeholder 3">
            <a:extLst>
              <a:ext uri="{FF2B5EF4-FFF2-40B4-BE49-F238E27FC236}">
                <a16:creationId xmlns:a16="http://schemas.microsoft.com/office/drawing/2014/main" id="{2B0D34C5-C415-475A-A81B-F110919C01EC}"/>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29</a:t>
            </a:fld>
            <a:endParaRPr lang="en-US" dirty="0"/>
          </a:p>
        </p:txBody>
      </p:sp>
      <p:pic>
        <p:nvPicPr>
          <p:cNvPr id="1026" name="Picture 2" descr="How to identify USB 3.0 Port on Laptop">
            <a:extLst>
              <a:ext uri="{FF2B5EF4-FFF2-40B4-BE49-F238E27FC236}">
                <a16:creationId xmlns:a16="http://schemas.microsoft.com/office/drawing/2014/main" id="{C89C0044-B44F-40F8-8500-95C3551728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2712" y="3896612"/>
            <a:ext cx="1857375" cy="13430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CE1507BB-8940-4FAB-A2D5-D4E14A46B9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pic>
        <p:nvPicPr>
          <p:cNvPr id="7" name="Picture 6">
            <a:extLst>
              <a:ext uri="{FF2B5EF4-FFF2-40B4-BE49-F238E27FC236}">
                <a16:creationId xmlns:a16="http://schemas.microsoft.com/office/drawing/2014/main" id="{BC95AB83-E92C-4C1E-A9DE-2F4F308542C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950" b="14406"/>
          <a:stretch/>
        </p:blipFill>
        <p:spPr>
          <a:xfrm>
            <a:off x="6870593" y="3082225"/>
            <a:ext cx="5321407" cy="2971800"/>
          </a:xfrm>
          <a:prstGeom prst="rect">
            <a:avLst/>
          </a:prstGeom>
        </p:spPr>
      </p:pic>
    </p:spTree>
    <p:extLst>
      <p:ext uri="{BB962C8B-B14F-4D97-AF65-F5344CB8AC3E}">
        <p14:creationId xmlns:p14="http://schemas.microsoft.com/office/powerpoint/2010/main" val="25625843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41E2DA2D-33A6-48F4-B9CE-D9752DE2B9DF}"/>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3</a:t>
            </a:fld>
            <a:endParaRPr lang="en-US" dirty="0"/>
          </a:p>
        </p:txBody>
      </p:sp>
      <p:pic>
        <p:nvPicPr>
          <p:cNvPr id="6" name="Picture 5">
            <a:extLst>
              <a:ext uri="{FF2B5EF4-FFF2-40B4-BE49-F238E27FC236}">
                <a16:creationId xmlns:a16="http://schemas.microsoft.com/office/drawing/2014/main" id="{74B6697A-0A2C-4ACD-B6A3-D7B256F04C1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9916" y="-657225"/>
            <a:ext cx="10502297" cy="6858000"/>
          </a:xfrm>
          <a:prstGeom prst="rect">
            <a:avLst/>
          </a:prstGeom>
        </p:spPr>
      </p:pic>
      <p:sp>
        <p:nvSpPr>
          <p:cNvPr id="5" name="TextBox 4">
            <a:extLst>
              <a:ext uri="{FF2B5EF4-FFF2-40B4-BE49-F238E27FC236}">
                <a16:creationId xmlns:a16="http://schemas.microsoft.com/office/drawing/2014/main" id="{172983D7-1409-4458-9397-5E5678D57D78}"/>
              </a:ext>
            </a:extLst>
          </p:cNvPr>
          <p:cNvSpPr txBox="1"/>
          <p:nvPr/>
        </p:nvSpPr>
        <p:spPr>
          <a:xfrm>
            <a:off x="6229879" y="6415801"/>
            <a:ext cx="3412067" cy="246221"/>
          </a:xfrm>
          <a:prstGeom prst="rect">
            <a:avLst/>
          </a:prstGeom>
          <a:noFill/>
        </p:spPr>
        <p:txBody>
          <a:bodyPr wrap="square" rtlCol="0">
            <a:spAutoFit/>
          </a:bodyPr>
          <a:lstStyle/>
          <a:p>
            <a:pPr algn="r"/>
            <a:r>
              <a:rPr lang="en-US" sz="1000" i="1" dirty="0"/>
              <a:t>Note: iPad not included</a:t>
            </a:r>
          </a:p>
        </p:txBody>
      </p:sp>
    </p:spTree>
    <p:extLst>
      <p:ext uri="{BB962C8B-B14F-4D97-AF65-F5344CB8AC3E}">
        <p14:creationId xmlns:p14="http://schemas.microsoft.com/office/powerpoint/2010/main" val="10279624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4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FFF93-C799-464E-B306-785C298C3572}"/>
              </a:ext>
            </a:extLst>
          </p:cNvPr>
          <p:cNvSpPr>
            <a:spLocks noGrp="1"/>
          </p:cNvSpPr>
          <p:nvPr>
            <p:ph type="title"/>
          </p:nvPr>
        </p:nvSpPr>
        <p:spPr/>
        <p:txBody>
          <a:bodyPr/>
          <a:lstStyle/>
          <a:p>
            <a:r>
              <a:rPr lang="en-US" dirty="0"/>
              <a:t>5</a:t>
            </a:r>
            <a:r>
              <a:rPr lang="en-US" baseline="30000" dirty="0"/>
              <a:t>th</a:t>
            </a:r>
            <a:r>
              <a:rPr lang="en-US" dirty="0"/>
              <a:t> generation Contex CIS scanner</a:t>
            </a:r>
          </a:p>
        </p:txBody>
      </p:sp>
      <p:sp>
        <p:nvSpPr>
          <p:cNvPr id="3" name="Content Placeholder 2">
            <a:extLst>
              <a:ext uri="{FF2B5EF4-FFF2-40B4-BE49-F238E27FC236}">
                <a16:creationId xmlns:a16="http://schemas.microsoft.com/office/drawing/2014/main" id="{F762FFFE-D57F-4436-AB88-F53F90AF8EFA}"/>
              </a:ext>
            </a:extLst>
          </p:cNvPr>
          <p:cNvSpPr>
            <a:spLocks noGrp="1"/>
          </p:cNvSpPr>
          <p:nvPr>
            <p:ph idx="1"/>
          </p:nvPr>
        </p:nvSpPr>
        <p:spPr/>
        <p:txBody>
          <a:bodyPr/>
          <a:lstStyle/>
          <a:p>
            <a:r>
              <a:rPr lang="en-US" dirty="0"/>
              <a:t>The IQ Quattro is the 5</a:t>
            </a:r>
            <a:r>
              <a:rPr lang="en-US" baseline="30000" dirty="0"/>
              <a:t>th</a:t>
            </a:r>
            <a:r>
              <a:rPr lang="en-US" dirty="0"/>
              <a:t> generation CIS scanner from Contex. It contains proven technology from our CCD range and CIS technology refined to match customers requirements for quality, speed and ease of use</a:t>
            </a:r>
          </a:p>
          <a:p>
            <a:endParaRPr lang="en-US" dirty="0"/>
          </a:p>
        </p:txBody>
      </p:sp>
      <p:sp>
        <p:nvSpPr>
          <p:cNvPr id="4" name="Date Placeholder 3">
            <a:extLst>
              <a:ext uri="{FF2B5EF4-FFF2-40B4-BE49-F238E27FC236}">
                <a16:creationId xmlns:a16="http://schemas.microsoft.com/office/drawing/2014/main" id="{EA7EED24-B402-4082-85A7-B61FFB4F1C68}"/>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30</a:t>
            </a:fld>
            <a:endParaRPr lang="en-US" dirty="0"/>
          </a:p>
        </p:txBody>
      </p:sp>
      <p:pic>
        <p:nvPicPr>
          <p:cNvPr id="5" name="Picture 2" descr="O:\Marketing\Pictures\Products\IQ Quattro\CIS-NotFinal.png">
            <a:extLst>
              <a:ext uri="{FF2B5EF4-FFF2-40B4-BE49-F238E27FC236}">
                <a16:creationId xmlns:a16="http://schemas.microsoft.com/office/drawing/2014/main" id="{96DA28DF-372B-4141-8B9D-B6A16E7A4F7C}"/>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b="8341"/>
          <a:stretch/>
        </p:blipFill>
        <p:spPr bwMode="auto">
          <a:xfrm>
            <a:off x="0" y="2604569"/>
            <a:ext cx="4096009" cy="2706344"/>
          </a:xfrm>
          <a:prstGeom prst="rect">
            <a:avLst/>
          </a:prstGeom>
          <a:noFill/>
          <a:effectLst>
            <a:reflection blurRad="6350" stA="50000" endA="300" endPos="55000" dir="5400000" sy="-100000" algn="bl" rotWithShape="0"/>
          </a:effectLst>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3BB8F26D-A9F5-487E-A648-03C7ABA8CD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Tree>
    <p:extLst>
      <p:ext uri="{BB962C8B-B14F-4D97-AF65-F5344CB8AC3E}">
        <p14:creationId xmlns:p14="http://schemas.microsoft.com/office/powerpoint/2010/main" val="18696859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AA683-2F6F-490F-94D1-9F1C320C2571}"/>
              </a:ext>
            </a:extLst>
          </p:cNvPr>
          <p:cNvSpPr>
            <a:spLocks noGrp="1"/>
          </p:cNvSpPr>
          <p:nvPr>
            <p:ph type="title"/>
          </p:nvPr>
        </p:nvSpPr>
        <p:spPr/>
        <p:txBody>
          <a:bodyPr/>
          <a:lstStyle/>
          <a:p>
            <a:r>
              <a:rPr lang="en-US" dirty="0"/>
              <a:t>Green technology</a:t>
            </a:r>
          </a:p>
        </p:txBody>
      </p:sp>
      <p:sp>
        <p:nvSpPr>
          <p:cNvPr id="3" name="Content Placeholder 2">
            <a:extLst>
              <a:ext uri="{FF2B5EF4-FFF2-40B4-BE49-F238E27FC236}">
                <a16:creationId xmlns:a16="http://schemas.microsoft.com/office/drawing/2014/main" id="{1E6E8D24-4C56-4B44-BA88-E024CB6C2E13}"/>
              </a:ext>
            </a:extLst>
          </p:cNvPr>
          <p:cNvSpPr>
            <a:spLocks noGrp="1"/>
          </p:cNvSpPr>
          <p:nvPr>
            <p:ph idx="1"/>
          </p:nvPr>
        </p:nvSpPr>
        <p:spPr>
          <a:xfrm>
            <a:off x="838200" y="1825625"/>
            <a:ext cx="8034867" cy="4351338"/>
          </a:xfrm>
        </p:spPr>
        <p:txBody>
          <a:bodyPr>
            <a:normAutofit fontScale="92500" lnSpcReduction="20000"/>
          </a:bodyPr>
          <a:lstStyle/>
          <a:p>
            <a:r>
              <a:rPr lang="en-US" sz="1800" dirty="0"/>
              <a:t>ENERGY STAR is the US government-backed symbol for energy efficiency helping us all save money and protect the environment through energy-efficient products and practices</a:t>
            </a:r>
          </a:p>
          <a:p>
            <a:pPr lvl="1"/>
            <a:r>
              <a:rPr lang="en-US" sz="1200" dirty="0"/>
              <a:t>Power consumption (ready/sleep/scan): 18W max. / &lt;1W / 37W (built-in power supply)</a:t>
            </a:r>
            <a:r>
              <a:rPr lang="en-US" sz="1800" dirty="0"/>
              <a:t>	</a:t>
            </a:r>
          </a:p>
          <a:p>
            <a:endParaRPr lang="en-US" sz="1800" dirty="0"/>
          </a:p>
          <a:p>
            <a:r>
              <a:rPr lang="en-US" sz="1800" dirty="0"/>
              <a:t>WEEE Directive - We follow the Directive on Waste Electrical and Electronic Equipment (WEEE) that aim to increase the recycling and re-use of electrical equipment and scarce resources used in electronics also to contribute to a circular economy</a:t>
            </a:r>
          </a:p>
          <a:p>
            <a:endParaRPr lang="en-US" sz="1800" dirty="0"/>
          </a:p>
          <a:p>
            <a:endParaRPr lang="en-US" sz="1800" dirty="0"/>
          </a:p>
          <a:p>
            <a:r>
              <a:rPr lang="en-US" sz="1800" dirty="0"/>
              <a:t>RoHS Compliant - RoHS (Restriction of </a:t>
            </a:r>
            <a:r>
              <a:rPr lang="en-US" sz="1800" dirty="0" err="1"/>
              <a:t>Harzardous</a:t>
            </a:r>
            <a:r>
              <a:rPr lang="en-US" sz="1800" dirty="0"/>
              <a:t> Substances) restricts substances present in electronic equipment according to an EU Directive</a:t>
            </a:r>
          </a:p>
          <a:p>
            <a:endParaRPr lang="en-US" sz="1800" dirty="0"/>
          </a:p>
          <a:p>
            <a:endParaRPr lang="en-US" sz="1800" dirty="0"/>
          </a:p>
          <a:p>
            <a:r>
              <a:rPr lang="en-US" sz="1800" dirty="0"/>
              <a:t>See more about our environmental initiatives: </a:t>
            </a:r>
            <a:r>
              <a:rPr lang="en-US" sz="1800" dirty="0">
                <a:hlinkClick r:id="rId2"/>
              </a:rPr>
              <a:t>https://contex.com/greener/</a:t>
            </a:r>
            <a:endParaRPr lang="en-US" sz="1800" dirty="0"/>
          </a:p>
        </p:txBody>
      </p:sp>
      <p:sp>
        <p:nvSpPr>
          <p:cNvPr id="4" name="Date Placeholder 3">
            <a:extLst>
              <a:ext uri="{FF2B5EF4-FFF2-40B4-BE49-F238E27FC236}">
                <a16:creationId xmlns:a16="http://schemas.microsoft.com/office/drawing/2014/main" id="{8C498794-1774-4162-A267-9D4327F48A30}"/>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31</a:t>
            </a:fld>
            <a:endParaRPr lang="en-US" dirty="0"/>
          </a:p>
        </p:txBody>
      </p:sp>
      <p:pic>
        <p:nvPicPr>
          <p:cNvPr id="1026" name="Picture 2" descr="https://contex.com/wp-content/uploads/2020/04/Icons_Energy-Star_150x150.png">
            <a:extLst>
              <a:ext uri="{FF2B5EF4-FFF2-40B4-BE49-F238E27FC236}">
                <a16:creationId xmlns:a16="http://schemas.microsoft.com/office/drawing/2014/main" id="{9ED6844A-5EA5-41EF-A558-7D36F8DCCC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1396" y="1808163"/>
            <a:ext cx="1030817" cy="103081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contex.com/wp-content/uploads/2020/04/Icons_WEEE_Black_150x150.png">
            <a:extLst>
              <a:ext uri="{FF2B5EF4-FFF2-40B4-BE49-F238E27FC236}">
                <a16:creationId xmlns:a16="http://schemas.microsoft.com/office/drawing/2014/main" id="{4383BD82-56AC-4099-8885-93FA7E1645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21395" y="2956455"/>
            <a:ext cx="1030817" cy="103081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contex.com/wp-content/uploads/2020/04/Icons_CE-RoHS_Black_150x150.png">
            <a:extLst>
              <a:ext uri="{FF2B5EF4-FFF2-40B4-BE49-F238E27FC236}">
                <a16:creationId xmlns:a16="http://schemas.microsoft.com/office/drawing/2014/main" id="{9FE7FAFA-7F73-4A00-9065-1FCB11ED6E0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21396" y="4104747"/>
            <a:ext cx="1030817" cy="1030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09793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CF40B5A-D47F-4ED1-BC32-9BA7B7215E33}"/>
              </a:ext>
            </a:extLst>
          </p:cNvPr>
          <p:cNvSpPr>
            <a:spLocks noGrp="1"/>
          </p:cNvSpPr>
          <p:nvPr>
            <p:ph type="subTitle" idx="1"/>
          </p:nvPr>
        </p:nvSpPr>
        <p:spPr>
          <a:xfrm>
            <a:off x="1524000" y="1992694"/>
            <a:ext cx="9144000" cy="1655762"/>
          </a:xfrm>
        </p:spPr>
        <p:txBody>
          <a:bodyPr/>
          <a:lstStyle/>
          <a:p>
            <a:r>
              <a:rPr lang="en-US" dirty="0"/>
              <a:t>Comparison</a:t>
            </a:r>
          </a:p>
        </p:txBody>
      </p:sp>
      <p:sp>
        <p:nvSpPr>
          <p:cNvPr id="4" name="Date Placeholder 3">
            <a:extLst>
              <a:ext uri="{FF2B5EF4-FFF2-40B4-BE49-F238E27FC236}">
                <a16:creationId xmlns:a16="http://schemas.microsoft.com/office/drawing/2014/main" id="{60C7517D-224F-437A-9B18-C1DF887BFA96}"/>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32</a:t>
            </a:fld>
            <a:endParaRPr lang="en-US" dirty="0"/>
          </a:p>
        </p:txBody>
      </p:sp>
    </p:spTree>
    <p:extLst>
      <p:ext uri="{BB962C8B-B14F-4D97-AF65-F5344CB8AC3E}">
        <p14:creationId xmlns:p14="http://schemas.microsoft.com/office/powerpoint/2010/main" val="26902734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FD788-51A2-4A33-AE56-AB56A18382AC}"/>
              </a:ext>
            </a:extLst>
          </p:cNvPr>
          <p:cNvSpPr>
            <a:spLocks noGrp="1"/>
          </p:cNvSpPr>
          <p:nvPr>
            <p:ph type="title"/>
          </p:nvPr>
        </p:nvSpPr>
        <p:spPr/>
        <p:txBody>
          <a:bodyPr/>
          <a:lstStyle/>
          <a:p>
            <a:r>
              <a:rPr lang="en-US" dirty="0"/>
              <a:t>Comparison</a:t>
            </a:r>
          </a:p>
        </p:txBody>
      </p:sp>
      <p:graphicFrame>
        <p:nvGraphicFramePr>
          <p:cNvPr id="5" name="Content Placeholder 4">
            <a:extLst>
              <a:ext uri="{FF2B5EF4-FFF2-40B4-BE49-F238E27FC236}">
                <a16:creationId xmlns:a16="http://schemas.microsoft.com/office/drawing/2014/main" id="{9A244392-CB03-4F26-9E51-9B706DBB5B82}"/>
              </a:ext>
            </a:extLst>
          </p:cNvPr>
          <p:cNvGraphicFramePr>
            <a:graphicFrameLocks noGrp="1"/>
          </p:cNvGraphicFramePr>
          <p:nvPr>
            <p:ph idx="1"/>
            <p:extLst>
              <p:ext uri="{D42A27DB-BD31-4B8C-83A1-F6EECF244321}">
                <p14:modId xmlns:p14="http://schemas.microsoft.com/office/powerpoint/2010/main" val="81032635"/>
              </p:ext>
            </p:extLst>
          </p:nvPr>
        </p:nvGraphicFramePr>
        <p:xfrm>
          <a:off x="839787" y="2249739"/>
          <a:ext cx="10512427" cy="3437892"/>
        </p:xfrm>
        <a:graphic>
          <a:graphicData uri="http://schemas.openxmlformats.org/drawingml/2006/table">
            <a:tbl>
              <a:tblPr firstRow="1" firstCol="1" bandRow="1">
                <a:tableStyleId>{5C22544A-7EE6-4342-B048-85BDC9FD1C3A}</a:tableStyleId>
              </a:tblPr>
              <a:tblGrid>
                <a:gridCol w="2824720">
                  <a:extLst>
                    <a:ext uri="{9D8B030D-6E8A-4147-A177-3AD203B41FA5}">
                      <a16:colId xmlns:a16="http://schemas.microsoft.com/office/drawing/2014/main" val="3571705799"/>
                    </a:ext>
                  </a:extLst>
                </a:gridCol>
                <a:gridCol w="2559440">
                  <a:extLst>
                    <a:ext uri="{9D8B030D-6E8A-4147-A177-3AD203B41FA5}">
                      <a16:colId xmlns:a16="http://schemas.microsoft.com/office/drawing/2014/main" val="4159987529"/>
                    </a:ext>
                  </a:extLst>
                </a:gridCol>
                <a:gridCol w="2559440">
                  <a:extLst>
                    <a:ext uri="{9D8B030D-6E8A-4147-A177-3AD203B41FA5}">
                      <a16:colId xmlns:a16="http://schemas.microsoft.com/office/drawing/2014/main" val="1299557990"/>
                    </a:ext>
                  </a:extLst>
                </a:gridCol>
                <a:gridCol w="2568827">
                  <a:extLst>
                    <a:ext uri="{9D8B030D-6E8A-4147-A177-3AD203B41FA5}">
                      <a16:colId xmlns:a16="http://schemas.microsoft.com/office/drawing/2014/main" val="326200550"/>
                    </a:ext>
                  </a:extLst>
                </a:gridCol>
              </a:tblGrid>
              <a:tr h="381988">
                <a:tc>
                  <a:txBody>
                    <a:bodyPr/>
                    <a:lstStyle/>
                    <a:p>
                      <a:pPr>
                        <a:spcAft>
                          <a:spcPts val="0"/>
                        </a:spcAft>
                      </a:pPr>
                      <a:r>
                        <a:rPr lang="en-US" sz="1400" dirty="0">
                          <a:effectLst/>
                        </a:rPr>
                        <a:t>FEATURE</a:t>
                      </a:r>
                      <a:endParaRPr lang="en-US" sz="1400" dirty="0">
                        <a:effectLst/>
                        <a:latin typeface="Calibri" panose="020F0502020204030204" pitchFamily="34" charset="0"/>
                        <a:ea typeface="Calibri" panose="020F0502020204030204" pitchFamily="34" charset="0"/>
                      </a:endParaRPr>
                    </a:p>
                  </a:txBody>
                  <a:tcPr marL="68580" marR="68580" marT="0" marB="0"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spcAft>
                          <a:spcPts val="0"/>
                        </a:spcAft>
                      </a:pPr>
                      <a:r>
                        <a:rPr lang="en-US" sz="1400" dirty="0">
                          <a:effectLst/>
                        </a:rPr>
                        <a:t>IQ QUATTRO 44”</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spcAft>
                          <a:spcPts val="0"/>
                        </a:spcAft>
                      </a:pPr>
                      <a:r>
                        <a:rPr lang="en-US" sz="1400" dirty="0">
                          <a:effectLst/>
                        </a:rPr>
                        <a:t>IQ QUATTRO X 44”</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spcAft>
                          <a:spcPts val="0"/>
                        </a:spcAft>
                      </a:pPr>
                      <a:r>
                        <a:rPr lang="en-US" sz="1400" b="1" dirty="0">
                          <a:effectLst/>
                        </a:rPr>
                        <a:t>BENEFIT</a:t>
                      </a:r>
                      <a:endParaRPr lang="en-US" sz="1400" b="1"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873155115"/>
                  </a:ext>
                </a:extLst>
              </a:tr>
              <a:tr h="381988">
                <a:tc>
                  <a:txBody>
                    <a:bodyPr/>
                    <a:lstStyle/>
                    <a:p>
                      <a:pPr>
                        <a:spcAft>
                          <a:spcPts val="0"/>
                        </a:spcAft>
                      </a:pPr>
                      <a:r>
                        <a:rPr lang="en-US" sz="1400">
                          <a:effectLst/>
                        </a:rPr>
                        <a:t>Colour scan speed 200 dpi </a:t>
                      </a:r>
                      <a:endParaRPr lang="en-US" sz="1400">
                        <a:effectLst/>
                        <a:latin typeface="Calibri" panose="020F0502020204030204" pitchFamily="34" charset="0"/>
                        <a:ea typeface="Calibri" panose="020F0502020204030204" pitchFamily="34" charset="0"/>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dirty="0">
                          <a:effectLst/>
                        </a:rPr>
                        <a:t>14</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dirty="0">
                          <a:effectLst/>
                        </a:rPr>
                        <a:t>17.8</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b="1" dirty="0">
                          <a:effectLst/>
                        </a:rPr>
                        <a:t>27% increase</a:t>
                      </a:r>
                      <a:endParaRPr lang="en-US" sz="1400" b="1"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22703402"/>
                  </a:ext>
                </a:extLst>
              </a:tr>
              <a:tr h="381988">
                <a:tc>
                  <a:txBody>
                    <a:bodyPr/>
                    <a:lstStyle/>
                    <a:p>
                      <a:pPr>
                        <a:spcAft>
                          <a:spcPts val="0"/>
                        </a:spcAft>
                      </a:pPr>
                      <a:r>
                        <a:rPr lang="en-US" sz="1400">
                          <a:effectLst/>
                        </a:rPr>
                        <a:t>Colour scan speed 300 dpi  </a:t>
                      </a:r>
                      <a:endParaRPr lang="en-US" sz="1400">
                        <a:effectLst/>
                        <a:latin typeface="Calibri" panose="020F0502020204030204" pitchFamily="34" charset="0"/>
                        <a:ea typeface="Calibri" panose="020F0502020204030204" pitchFamily="34" charset="0"/>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dirty="0">
                          <a:effectLst/>
                        </a:rPr>
                        <a:t>9.3</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dirty="0">
                          <a:effectLst/>
                        </a:rPr>
                        <a:t>11.9 </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b="1" dirty="0">
                          <a:effectLst/>
                        </a:rPr>
                        <a:t>28% increase</a:t>
                      </a:r>
                      <a:endParaRPr lang="en-US" sz="1400" b="1"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130708293"/>
                  </a:ext>
                </a:extLst>
              </a:tr>
              <a:tr h="381988">
                <a:tc>
                  <a:txBody>
                    <a:bodyPr/>
                    <a:lstStyle/>
                    <a:p>
                      <a:pPr>
                        <a:spcAft>
                          <a:spcPts val="0"/>
                        </a:spcAft>
                      </a:pPr>
                      <a:r>
                        <a:rPr lang="en-US" sz="1400">
                          <a:effectLst/>
                        </a:rPr>
                        <a:t>Maximum scan data transfer</a:t>
                      </a:r>
                      <a:endParaRPr lang="en-US" sz="1400">
                        <a:effectLst/>
                        <a:latin typeface="Calibri" panose="020F0502020204030204" pitchFamily="34" charset="0"/>
                        <a:ea typeface="Calibri" panose="020F0502020204030204" pitchFamily="34" charset="0"/>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dirty="0">
                          <a:effectLst/>
                        </a:rPr>
                        <a:t>73 MB/s</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dirty="0">
                          <a:effectLst/>
                        </a:rPr>
                        <a:t>185 MB/s </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b="1" dirty="0">
                          <a:effectLst/>
                        </a:rPr>
                        <a:t>150% increase</a:t>
                      </a:r>
                      <a:endParaRPr lang="en-US" sz="1400" b="1"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441643810"/>
                  </a:ext>
                </a:extLst>
              </a:tr>
              <a:tr h="381988">
                <a:tc>
                  <a:txBody>
                    <a:bodyPr/>
                    <a:lstStyle/>
                    <a:p>
                      <a:pPr>
                        <a:spcAft>
                          <a:spcPts val="0"/>
                        </a:spcAft>
                      </a:pPr>
                      <a:r>
                        <a:rPr lang="en-US" sz="1400">
                          <a:effectLst/>
                        </a:rPr>
                        <a:t>Buffering</a:t>
                      </a:r>
                      <a:endParaRPr lang="en-US" sz="1400">
                        <a:effectLst/>
                        <a:latin typeface="Calibri" panose="020F0502020204030204" pitchFamily="34" charset="0"/>
                        <a:ea typeface="Calibri" panose="020F0502020204030204" pitchFamily="34" charset="0"/>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dirty="0">
                          <a:effectLst/>
                        </a:rPr>
                        <a:t>Small buffer</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dirty="0">
                          <a:effectLst/>
                        </a:rPr>
                        <a:t>Extreme Buffer</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b="1" dirty="0">
                          <a:effectLst/>
                        </a:rPr>
                        <a:t>No feed delays</a:t>
                      </a:r>
                      <a:endParaRPr lang="en-US" sz="1400" b="1"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47303312"/>
                  </a:ext>
                </a:extLst>
              </a:tr>
              <a:tr h="381988">
                <a:tc>
                  <a:txBody>
                    <a:bodyPr/>
                    <a:lstStyle/>
                    <a:p>
                      <a:pPr>
                        <a:spcAft>
                          <a:spcPts val="0"/>
                        </a:spcAft>
                      </a:pPr>
                      <a:r>
                        <a:rPr lang="en-US" sz="1400">
                          <a:effectLst/>
                        </a:rPr>
                        <a:t>USB interface</a:t>
                      </a:r>
                      <a:endParaRPr lang="en-US" sz="1400">
                        <a:effectLst/>
                        <a:latin typeface="Calibri" panose="020F0502020204030204" pitchFamily="34" charset="0"/>
                        <a:ea typeface="Calibri" panose="020F0502020204030204" pitchFamily="34" charset="0"/>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dirty="0">
                          <a:effectLst/>
                        </a:rPr>
                        <a:t>USB2 xDTR2</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dirty="0">
                          <a:effectLst/>
                        </a:rPr>
                        <a:t>USB3 xDTR3 </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b="1" dirty="0">
                          <a:effectLst/>
                        </a:rPr>
                        <a:t>146% increase</a:t>
                      </a:r>
                      <a:endParaRPr lang="en-US" sz="1400" b="1"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85197344"/>
                  </a:ext>
                </a:extLst>
              </a:tr>
              <a:tr h="381988">
                <a:tc>
                  <a:txBody>
                    <a:bodyPr/>
                    <a:lstStyle/>
                    <a:p>
                      <a:pPr>
                        <a:spcAft>
                          <a:spcPts val="0"/>
                        </a:spcAft>
                      </a:pPr>
                      <a:r>
                        <a:rPr lang="en-US" sz="1400">
                          <a:effectLst/>
                        </a:rPr>
                        <a:t>Ethernet interface</a:t>
                      </a:r>
                      <a:endParaRPr lang="en-US" sz="1400">
                        <a:effectLst/>
                        <a:latin typeface="Calibri" panose="020F0502020204030204" pitchFamily="34" charset="0"/>
                        <a:ea typeface="Calibri" panose="020F0502020204030204" pitchFamily="34" charset="0"/>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dirty="0" err="1">
                          <a:effectLst/>
                        </a:rPr>
                        <a:t>xDTR</a:t>
                      </a:r>
                      <a:r>
                        <a:rPr lang="en-US" sz="1400" dirty="0">
                          <a:effectLst/>
                        </a:rPr>
                        <a:t> 2</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dirty="0" err="1">
                          <a:effectLst/>
                        </a:rPr>
                        <a:t>xDTR</a:t>
                      </a:r>
                      <a:r>
                        <a:rPr lang="en-US" sz="1400" dirty="0">
                          <a:effectLst/>
                        </a:rPr>
                        <a:t> 2.5 </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b="1" dirty="0">
                          <a:effectLst/>
                        </a:rPr>
                        <a:t>28% increase</a:t>
                      </a:r>
                      <a:endParaRPr lang="en-US" sz="1400" b="1"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8099153"/>
                  </a:ext>
                </a:extLst>
              </a:tr>
              <a:tr h="381988">
                <a:tc>
                  <a:txBody>
                    <a:bodyPr/>
                    <a:lstStyle/>
                    <a:p>
                      <a:pPr>
                        <a:spcAft>
                          <a:spcPts val="0"/>
                        </a:spcAft>
                      </a:pPr>
                      <a:r>
                        <a:rPr lang="en-US" sz="1400">
                          <a:effectLst/>
                        </a:rPr>
                        <a:t>Remote scan control</a:t>
                      </a:r>
                      <a:endParaRPr lang="en-US" sz="1400">
                        <a:effectLst/>
                        <a:latin typeface="Calibri" panose="020F0502020204030204" pitchFamily="34" charset="0"/>
                        <a:ea typeface="Calibri" panose="020F0502020204030204" pitchFamily="34" charset="0"/>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dirty="0">
                          <a:effectLst/>
                        </a:rPr>
                        <a:t>-</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dirty="0" err="1">
                          <a:effectLst/>
                        </a:rPr>
                        <a:t>Nextimage</a:t>
                      </a:r>
                      <a:r>
                        <a:rPr lang="en-US" sz="1400" dirty="0">
                          <a:effectLst/>
                        </a:rPr>
                        <a:t> Remote</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spcAft>
                          <a:spcPts val="0"/>
                        </a:spcAft>
                      </a:pPr>
                      <a:r>
                        <a:rPr lang="en-US" sz="1400" b="1" dirty="0">
                          <a:effectLst/>
                        </a:rPr>
                        <a:t>Ease of use</a:t>
                      </a:r>
                      <a:endParaRPr lang="en-US" sz="1400" b="1"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89746004"/>
                  </a:ext>
                </a:extLst>
              </a:tr>
              <a:tr h="381988">
                <a:tc>
                  <a:txBody>
                    <a:bodyPr/>
                    <a:lstStyle/>
                    <a:p>
                      <a:pPr>
                        <a:spcAft>
                          <a:spcPts val="0"/>
                        </a:spcAft>
                      </a:pPr>
                      <a:r>
                        <a:rPr lang="en-US" sz="1400" dirty="0">
                          <a:effectLst/>
                        </a:rPr>
                        <a:t>Panel speed override</a:t>
                      </a:r>
                      <a:endParaRPr lang="en-US" sz="1400" dirty="0">
                        <a:effectLst/>
                        <a:latin typeface="Calibri" panose="020F0502020204030204" pitchFamily="34" charset="0"/>
                        <a:ea typeface="Calibri" panose="020F0502020204030204" pitchFamily="34" charset="0"/>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spcAft>
                          <a:spcPts val="0"/>
                        </a:spcAft>
                      </a:pPr>
                      <a:r>
                        <a:rPr lang="en-US" sz="1400" dirty="0">
                          <a:effectLst/>
                        </a:rPr>
                        <a:t>-</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spcAft>
                          <a:spcPts val="0"/>
                        </a:spcAft>
                      </a:pPr>
                      <a:r>
                        <a:rPr lang="en-US" sz="1400" dirty="0">
                          <a:effectLst/>
                        </a:rPr>
                        <a:t>Speed override </a:t>
                      </a:r>
                      <a:endParaRPr lang="en-US" sz="1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spcAft>
                          <a:spcPts val="0"/>
                        </a:spcAft>
                      </a:pPr>
                      <a:r>
                        <a:rPr lang="en-US" sz="1400" b="1" dirty="0">
                          <a:effectLst/>
                        </a:rPr>
                        <a:t>Ease of use</a:t>
                      </a:r>
                      <a:endParaRPr lang="en-US" sz="1400" b="1"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962578614"/>
                  </a:ext>
                </a:extLst>
              </a:tr>
            </a:tbl>
          </a:graphicData>
        </a:graphic>
      </p:graphicFrame>
      <p:sp>
        <p:nvSpPr>
          <p:cNvPr id="4" name="Date Placeholder 3">
            <a:extLst>
              <a:ext uri="{FF2B5EF4-FFF2-40B4-BE49-F238E27FC236}">
                <a16:creationId xmlns:a16="http://schemas.microsoft.com/office/drawing/2014/main" id="{B2D16126-174B-425A-ABC5-497CD39AABC4}"/>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33</a:t>
            </a:fld>
            <a:endParaRPr lang="en-US" dirty="0"/>
          </a:p>
        </p:txBody>
      </p:sp>
      <p:sp>
        <p:nvSpPr>
          <p:cNvPr id="6" name="Rectangle 1">
            <a:extLst>
              <a:ext uri="{FF2B5EF4-FFF2-40B4-BE49-F238E27FC236}">
                <a16:creationId xmlns:a16="http://schemas.microsoft.com/office/drawing/2014/main" id="{B01EE66A-7C97-4B11-915D-A9E43ECE079A}"/>
              </a:ext>
            </a:extLst>
          </p:cNvPr>
          <p:cNvSpPr>
            <a:spLocks noChangeArrowheads="1"/>
          </p:cNvSpPr>
          <p:nvPr/>
        </p:nvSpPr>
        <p:spPr bwMode="auto">
          <a:xfrm>
            <a:off x="-2016443" y="3969"/>
            <a:ext cx="19780337" cy="692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7" name="Picture 4" descr="O:\Marketing\Online marketing\001 - LAUNCH Folder\FEB 2014\Logos 50 px\IQ-Quattro-GREEN.png">
            <a:extLst>
              <a:ext uri="{FF2B5EF4-FFF2-40B4-BE49-F238E27FC236}">
                <a16:creationId xmlns:a16="http://schemas.microsoft.com/office/drawing/2014/main" id="{517CBAFB-6A29-4739-B86F-28B039CB4DF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040463" y="1809053"/>
            <a:ext cx="1580894" cy="26173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F4FAD988-3784-42F1-9D0C-526BD06766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37455" y="1818099"/>
            <a:ext cx="2087710" cy="243643"/>
          </a:xfrm>
          <a:prstGeom prst="rect">
            <a:avLst/>
          </a:prstGeom>
        </p:spPr>
      </p:pic>
      <p:pic>
        <p:nvPicPr>
          <p:cNvPr id="9" name="Picture 8">
            <a:extLst>
              <a:ext uri="{FF2B5EF4-FFF2-40B4-BE49-F238E27FC236}">
                <a16:creationId xmlns:a16="http://schemas.microsoft.com/office/drawing/2014/main" id="{D564C518-EF64-42CF-95A2-5573E6E440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Tree>
    <p:extLst>
      <p:ext uri="{BB962C8B-B14F-4D97-AF65-F5344CB8AC3E}">
        <p14:creationId xmlns:p14="http://schemas.microsoft.com/office/powerpoint/2010/main" val="22606372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21C9CAAC-3EF6-4C10-AC6A-7ABAC6209FBD}" type="datetime3">
              <a:rPr lang="en-US" smtClean="0"/>
              <a:pPr/>
              <a:t>21 September 2020</a:t>
            </a:fld>
            <a:r>
              <a:rPr lang="en-US"/>
              <a:t>, </a:t>
            </a:r>
            <a:r>
              <a:rPr lang="en-DK"/>
              <a:t>©</a:t>
            </a:r>
            <a:r>
              <a:rPr lang="en-US"/>
              <a:t> Contex, </a:t>
            </a:r>
            <a:fld id="{9AED7805-E8E1-4F8E-8320-70C6D6D78543}" type="slidenum">
              <a:rPr lang="en-US" smtClean="0"/>
              <a:pPr/>
              <a:t>34</a:t>
            </a:fld>
            <a:endParaRPr lang="en-US" dirty="0"/>
          </a:p>
        </p:txBody>
      </p:sp>
      <p:sp>
        <p:nvSpPr>
          <p:cNvPr id="8" name="Title 1"/>
          <p:cNvSpPr txBox="1">
            <a:spLocks/>
          </p:cNvSpPr>
          <p:nvPr/>
        </p:nvSpPr>
        <p:spPr>
          <a:xfrm>
            <a:off x="839788" y="666169"/>
            <a:ext cx="9190332"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HelveticaNeue LT 55 Roman" panose="020B0604020202020204" pitchFamily="34" charset="0"/>
                <a:ea typeface="+mj-ea"/>
                <a:cs typeface="+mj-cs"/>
              </a:defRPr>
            </a:lvl1pPr>
          </a:lstStyle>
          <a:p>
            <a:r>
              <a:rPr lang="da-DK" dirty="0">
                <a:solidFill>
                  <a:srgbClr val="666666"/>
                </a:solidFill>
              </a:rPr>
              <a:t>Produce more -&gt; better economics</a:t>
            </a:r>
            <a:endParaRPr lang="en-US" dirty="0">
              <a:solidFill>
                <a:srgbClr val="666666"/>
              </a:solidFill>
            </a:endParaRPr>
          </a:p>
        </p:txBody>
      </p:sp>
      <p:pic>
        <p:nvPicPr>
          <p:cNvPr id="30" name="Picture 2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966991" y="5727612"/>
            <a:ext cx="2046562" cy="435844"/>
          </a:xfrm>
          <a:prstGeom prst="rect">
            <a:avLst/>
          </a:prstGeom>
        </p:spPr>
      </p:pic>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94548" y="4738509"/>
            <a:ext cx="2077150" cy="396000"/>
          </a:xfrm>
          <a:prstGeom prst="rect">
            <a:avLst/>
          </a:prstGeom>
        </p:spPr>
      </p:pic>
      <p:pic>
        <p:nvPicPr>
          <p:cNvPr id="32" name="Picture 3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68214" y="2703601"/>
            <a:ext cx="3275999" cy="672949"/>
          </a:xfrm>
          <a:prstGeom prst="rect">
            <a:avLst/>
          </a:prstGeom>
        </p:spPr>
      </p:pic>
      <p:pic>
        <p:nvPicPr>
          <p:cNvPr id="38" name="Picture 3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41131" y="5164318"/>
            <a:ext cx="2348483" cy="545359"/>
          </a:xfrm>
          <a:prstGeom prst="rect">
            <a:avLst/>
          </a:prstGeom>
        </p:spPr>
      </p:pic>
      <p:cxnSp>
        <p:nvCxnSpPr>
          <p:cNvPr id="39" name="Straight Connector 38"/>
          <p:cNvCxnSpPr/>
          <p:nvPr/>
        </p:nvCxnSpPr>
        <p:spPr>
          <a:xfrm flipV="1">
            <a:off x="4485503" y="1963862"/>
            <a:ext cx="0" cy="4248472"/>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6501727" y="1963862"/>
            <a:ext cx="0" cy="4248472"/>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9310039" y="1963862"/>
            <a:ext cx="0" cy="4248472"/>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0" name="Picture 4" descr="O:\Marketing\Online marketing\001 - LAUNCH Folder\FEB 2014\Logos 50 px\IQ-Quattro-GREEN.png">
            <a:extLst>
              <a:ext uri="{FF2B5EF4-FFF2-40B4-BE49-F238E27FC236}">
                <a16:creationId xmlns:a16="http://schemas.microsoft.com/office/drawing/2014/main" id="{A3419288-9DED-4F66-BBCC-D8E1D3E2461D}"/>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5803321" y="4179227"/>
            <a:ext cx="2391846" cy="3960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F55339F5-EED6-428F-8BD0-D3A83D81219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98861" y="3561966"/>
            <a:ext cx="3276000" cy="382322"/>
          </a:xfrm>
          <a:prstGeom prst="rect">
            <a:avLst/>
          </a:prstGeom>
        </p:spPr>
      </p:pic>
      <p:pic>
        <p:nvPicPr>
          <p:cNvPr id="22" name="Picture 21">
            <a:extLst>
              <a:ext uri="{FF2B5EF4-FFF2-40B4-BE49-F238E27FC236}">
                <a16:creationId xmlns:a16="http://schemas.microsoft.com/office/drawing/2014/main" id="{38D397E5-6033-4170-A766-8F0FB619E3B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
        <p:nvSpPr>
          <p:cNvPr id="5" name="Arrow: Striped Right 4">
            <a:extLst>
              <a:ext uri="{FF2B5EF4-FFF2-40B4-BE49-F238E27FC236}">
                <a16:creationId xmlns:a16="http://schemas.microsoft.com/office/drawing/2014/main" id="{152C3ACA-F0C3-45C6-A7B9-5C4A233BDDED}"/>
              </a:ext>
            </a:extLst>
          </p:cNvPr>
          <p:cNvSpPr/>
          <p:nvPr/>
        </p:nvSpPr>
        <p:spPr>
          <a:xfrm rot="20446436">
            <a:off x="704534" y="3482911"/>
            <a:ext cx="10607909" cy="268475"/>
          </a:xfrm>
          <a:prstGeom prst="stripedRightArrow">
            <a:avLst>
              <a:gd name="adj1" fmla="val 50000"/>
              <a:gd name="adj2" fmla="val 9121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itle 1">
            <a:extLst>
              <a:ext uri="{FF2B5EF4-FFF2-40B4-BE49-F238E27FC236}">
                <a16:creationId xmlns:a16="http://schemas.microsoft.com/office/drawing/2014/main" id="{AE038B84-C087-4F95-B8A3-243FA9675386}"/>
              </a:ext>
            </a:extLst>
          </p:cNvPr>
          <p:cNvSpPr txBox="1">
            <a:spLocks/>
          </p:cNvSpPr>
          <p:nvPr/>
        </p:nvSpPr>
        <p:spPr>
          <a:xfrm rot="20472818">
            <a:off x="905905" y="4203488"/>
            <a:ext cx="3551026"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HelveticaNeue LT 55 Roman" panose="020B0604020202020204" pitchFamily="34" charset="0"/>
                <a:ea typeface="+mj-ea"/>
                <a:cs typeface="+mj-cs"/>
              </a:defRPr>
            </a:lvl1pPr>
          </a:lstStyle>
          <a:p>
            <a:r>
              <a:rPr lang="da-DK" sz="2800" dirty="0">
                <a:solidFill>
                  <a:srgbClr val="666666"/>
                </a:solidFill>
              </a:rPr>
              <a:t>Productivity</a:t>
            </a:r>
            <a:endParaRPr lang="en-US" sz="2800" dirty="0">
              <a:solidFill>
                <a:srgbClr val="666666"/>
              </a:solidFill>
            </a:endParaRPr>
          </a:p>
        </p:txBody>
      </p:sp>
    </p:spTree>
    <p:extLst>
      <p:ext uri="{BB962C8B-B14F-4D97-AF65-F5344CB8AC3E}">
        <p14:creationId xmlns:p14="http://schemas.microsoft.com/office/powerpoint/2010/main" val="19388159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C74E25E-6827-4F0D-A1D8-54D9496D5494}"/>
              </a:ext>
            </a:extLst>
          </p:cNvPr>
          <p:cNvSpPr>
            <a:spLocks noGrp="1"/>
          </p:cNvSpPr>
          <p:nvPr>
            <p:ph type="title"/>
          </p:nvPr>
        </p:nvSpPr>
        <p:spPr/>
        <p:txBody>
          <a:bodyPr/>
          <a:lstStyle/>
          <a:p>
            <a:endParaRPr lang="en-US"/>
          </a:p>
        </p:txBody>
      </p:sp>
      <p:pic>
        <p:nvPicPr>
          <p:cNvPr id="11" name="Content Placeholder 10">
            <a:extLst>
              <a:ext uri="{FF2B5EF4-FFF2-40B4-BE49-F238E27FC236}">
                <a16:creationId xmlns:a16="http://schemas.microsoft.com/office/drawing/2014/main" id="{AB73AB60-1B2E-46BA-9467-6B408DA07A10}"/>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27000"/>
            <a:ext cx="12192000" cy="8099425"/>
          </a:xfrm>
        </p:spPr>
      </p:pic>
      <p:sp>
        <p:nvSpPr>
          <p:cNvPr id="7" name="Date Placeholder 6">
            <a:extLst>
              <a:ext uri="{FF2B5EF4-FFF2-40B4-BE49-F238E27FC236}">
                <a16:creationId xmlns:a16="http://schemas.microsoft.com/office/drawing/2014/main" id="{20ADF404-769F-4110-A66F-B895BCC82522}"/>
              </a:ext>
            </a:extLst>
          </p:cNvPr>
          <p:cNvSpPr>
            <a:spLocks noGrp="1"/>
          </p:cNvSpPr>
          <p:nvPr>
            <p:ph type="dt" sz="half" idx="10"/>
          </p:nvPr>
        </p:nvSpPr>
        <p:spPr/>
        <p:txBody>
          <a:bodyPr/>
          <a:lstStyle/>
          <a:p>
            <a:fld id="{21C9CAAC-3EF6-4C10-AC6A-7ABAC6209FBD}" type="datetime3">
              <a:rPr lang="en-US" smtClean="0"/>
              <a:pPr/>
              <a:t>21 September 2020</a:t>
            </a:fld>
            <a:r>
              <a:rPr lang="en-US"/>
              <a:t>, </a:t>
            </a:r>
            <a:r>
              <a:rPr lang="en-DK"/>
              <a:t>©</a:t>
            </a:r>
            <a:r>
              <a:rPr lang="en-US"/>
              <a:t> Contex, </a:t>
            </a:r>
            <a:fld id="{9AED7805-E8E1-4F8E-8320-70C6D6D78543}" type="slidenum">
              <a:rPr lang="en-US" smtClean="0"/>
              <a:pPr/>
              <a:t>35</a:t>
            </a:fld>
            <a:endParaRPr lang="en-US" dirty="0"/>
          </a:p>
        </p:txBody>
      </p:sp>
      <p:sp>
        <p:nvSpPr>
          <p:cNvPr id="14" name="TextBox 13">
            <a:extLst>
              <a:ext uri="{FF2B5EF4-FFF2-40B4-BE49-F238E27FC236}">
                <a16:creationId xmlns:a16="http://schemas.microsoft.com/office/drawing/2014/main" id="{41360727-C974-4DCF-8F7D-6CEBAB26A078}"/>
              </a:ext>
            </a:extLst>
          </p:cNvPr>
          <p:cNvSpPr txBox="1"/>
          <p:nvPr/>
        </p:nvSpPr>
        <p:spPr>
          <a:xfrm>
            <a:off x="9580685" y="1207998"/>
            <a:ext cx="2083777" cy="1200329"/>
          </a:xfrm>
          <a:prstGeom prst="rect">
            <a:avLst/>
          </a:prstGeom>
          <a:noFill/>
        </p:spPr>
        <p:txBody>
          <a:bodyPr wrap="square" rtlCol="0">
            <a:spAutoFit/>
          </a:bodyPr>
          <a:lstStyle/>
          <a:p>
            <a:pPr algn="ctr"/>
            <a:r>
              <a:rPr lang="en-US" sz="2400" dirty="0">
                <a:solidFill>
                  <a:schemeClr val="bg1"/>
                </a:solidFill>
                <a:latin typeface="HelveticaNeue LT 85 Heavy" panose="020B0804020202020204" pitchFamily="34" charset="0"/>
              </a:rPr>
              <a:t>Speed </a:t>
            </a:r>
          </a:p>
          <a:p>
            <a:pPr algn="ctr"/>
            <a:r>
              <a:rPr lang="en-US" sz="2400" dirty="0">
                <a:solidFill>
                  <a:schemeClr val="bg1"/>
                </a:solidFill>
                <a:latin typeface="HelveticaNeue LT 85 Heavy" panose="020B0804020202020204" pitchFamily="34" charset="0"/>
              </a:rPr>
              <a:t>versus</a:t>
            </a:r>
          </a:p>
          <a:p>
            <a:pPr algn="ctr"/>
            <a:r>
              <a:rPr lang="en-US" sz="2400" dirty="0">
                <a:solidFill>
                  <a:schemeClr val="bg1"/>
                </a:solidFill>
                <a:latin typeface="HelveticaNeue LT 85 Heavy" panose="020B0804020202020204" pitchFamily="34" charset="0"/>
              </a:rPr>
              <a:t>throughput</a:t>
            </a:r>
          </a:p>
        </p:txBody>
      </p:sp>
    </p:spTree>
    <p:extLst>
      <p:ext uri="{BB962C8B-B14F-4D97-AF65-F5344CB8AC3E}">
        <p14:creationId xmlns:p14="http://schemas.microsoft.com/office/powerpoint/2010/main" val="27695679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F433D-5F5D-47D2-BE6D-AD5B05024218}"/>
              </a:ext>
            </a:extLst>
          </p:cNvPr>
          <p:cNvSpPr>
            <a:spLocks noGrp="1"/>
          </p:cNvSpPr>
          <p:nvPr>
            <p:ph type="title"/>
          </p:nvPr>
        </p:nvSpPr>
        <p:spPr/>
        <p:txBody>
          <a:bodyPr/>
          <a:lstStyle/>
          <a:p>
            <a:r>
              <a:rPr lang="en-US" dirty="0">
                <a:cs typeface="Calibri" panose="020F0502020204030204" pitchFamily="34" charset="0"/>
              </a:rPr>
              <a:t>Speed  ≠  Productivity</a:t>
            </a:r>
            <a:endParaRPr lang="en-US" dirty="0"/>
          </a:p>
        </p:txBody>
      </p:sp>
      <p:sp>
        <p:nvSpPr>
          <p:cNvPr id="3" name="Content Placeholder 2">
            <a:extLst>
              <a:ext uri="{FF2B5EF4-FFF2-40B4-BE49-F238E27FC236}">
                <a16:creationId xmlns:a16="http://schemas.microsoft.com/office/drawing/2014/main" id="{697F59EC-4B0E-4F92-832A-8A5791F01699}"/>
              </a:ext>
            </a:extLst>
          </p:cNvPr>
          <p:cNvSpPr>
            <a:spLocks noGrp="1"/>
          </p:cNvSpPr>
          <p:nvPr>
            <p:ph idx="1"/>
          </p:nvPr>
        </p:nvSpPr>
        <p:spPr>
          <a:xfrm>
            <a:off x="6285035" y="2695570"/>
            <a:ext cx="5105400" cy="2869224"/>
          </a:xfrm>
        </p:spPr>
        <p:txBody>
          <a:bodyPr>
            <a:normAutofit/>
          </a:bodyPr>
          <a:lstStyle/>
          <a:p>
            <a:pPr marL="0" indent="0" algn="ctr">
              <a:buNone/>
            </a:pPr>
            <a:r>
              <a:rPr lang="en-US" sz="3600" dirty="0">
                <a:cs typeface="Calibri" panose="020F0502020204030204" pitchFamily="34" charset="0"/>
              </a:rPr>
              <a:t>Speed and productivity are </a:t>
            </a:r>
            <a:r>
              <a:rPr lang="en-US" sz="3600" b="1" u="sng" dirty="0">
                <a:cs typeface="Calibri" panose="020F0502020204030204" pitchFamily="34" charset="0"/>
              </a:rPr>
              <a:t>NOT</a:t>
            </a:r>
            <a:r>
              <a:rPr lang="en-US" sz="3600" dirty="0">
                <a:cs typeface="Calibri" panose="020F0502020204030204" pitchFamily="34" charset="0"/>
              </a:rPr>
              <a:t> the same. Productivity makes money and saves time</a:t>
            </a:r>
          </a:p>
          <a:p>
            <a:pPr marL="0" indent="0" algn="r">
              <a:buNone/>
            </a:pPr>
            <a:r>
              <a:rPr lang="en-US" sz="1400" dirty="0">
                <a:cs typeface="Calibri" panose="020F0502020204030204" pitchFamily="34" charset="0"/>
              </a:rPr>
              <a:t>Steve Blanken, General Manager, Contex Americas</a:t>
            </a:r>
            <a:endParaRPr lang="en-US" sz="1400" dirty="0"/>
          </a:p>
        </p:txBody>
      </p:sp>
      <p:sp>
        <p:nvSpPr>
          <p:cNvPr id="4" name="Date Placeholder 3">
            <a:extLst>
              <a:ext uri="{FF2B5EF4-FFF2-40B4-BE49-F238E27FC236}">
                <a16:creationId xmlns:a16="http://schemas.microsoft.com/office/drawing/2014/main" id="{7965E751-1E16-4E65-96CA-08742FDAF152}"/>
              </a:ext>
            </a:extLst>
          </p:cNvPr>
          <p:cNvSpPr>
            <a:spLocks noGrp="1"/>
          </p:cNvSpPr>
          <p:nvPr>
            <p:ph type="dt" sz="half" idx="10"/>
          </p:nvPr>
        </p:nvSpPr>
        <p:spPr/>
        <p:txBody>
          <a:bodyPr/>
          <a:lstStyle/>
          <a:p>
            <a:fld id="{AFA106DB-81FA-4992-A824-DA2F5ED0A264}" type="datetime3">
              <a:rPr lang="en-US" smtClean="0">
                <a:solidFill>
                  <a:schemeClr val="tx1"/>
                </a:solidFill>
              </a:rPr>
              <a:pPr/>
              <a:t>21 September 2020</a:t>
            </a:fld>
            <a:r>
              <a:rPr lang="en-US">
                <a:solidFill>
                  <a:schemeClr val="tx1"/>
                </a:solidFill>
              </a:rPr>
              <a:t>, </a:t>
            </a:r>
            <a:r>
              <a:rPr lang="en-DK">
                <a:solidFill>
                  <a:schemeClr val="tx1"/>
                </a:solidFill>
              </a:rPr>
              <a:t>©</a:t>
            </a:r>
            <a:r>
              <a:rPr lang="en-US">
                <a:solidFill>
                  <a:schemeClr val="tx1"/>
                </a:solidFill>
              </a:rPr>
              <a:t> Contex, </a:t>
            </a:r>
            <a:fld id="{9AED7805-E8E1-4F8E-8320-70C6D6D78543}" type="slidenum">
              <a:rPr lang="en-US" smtClean="0">
                <a:solidFill>
                  <a:schemeClr val="tx1"/>
                </a:solidFill>
              </a:rPr>
              <a:pPr/>
              <a:t>36</a:t>
            </a:fld>
            <a:endParaRPr lang="en-US" dirty="0">
              <a:solidFill>
                <a:schemeClr val="tx1"/>
              </a:solidFill>
            </a:endParaRPr>
          </a:p>
        </p:txBody>
      </p:sp>
      <p:pic>
        <p:nvPicPr>
          <p:cNvPr id="7" name="Picture 6">
            <a:extLst>
              <a:ext uri="{FF2B5EF4-FFF2-40B4-BE49-F238E27FC236}">
                <a16:creationId xmlns:a16="http://schemas.microsoft.com/office/drawing/2014/main" id="{02B0BA30-D9B0-4174-BFEC-964910941E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5439" y="1808163"/>
            <a:ext cx="1064591" cy="1064591"/>
          </a:xfrm>
          <a:prstGeom prst="rect">
            <a:avLst/>
          </a:prstGeom>
        </p:spPr>
      </p:pic>
      <p:pic>
        <p:nvPicPr>
          <p:cNvPr id="10" name="Picture 9">
            <a:extLst>
              <a:ext uri="{FF2B5EF4-FFF2-40B4-BE49-F238E27FC236}">
                <a16:creationId xmlns:a16="http://schemas.microsoft.com/office/drawing/2014/main" id="{FF693A49-18DA-4A9B-8401-1AE7561A8542}"/>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0828" t="25506" r="11854" b="27634"/>
          <a:stretch/>
        </p:blipFill>
        <p:spPr>
          <a:xfrm>
            <a:off x="1076325" y="2254102"/>
            <a:ext cx="4752976" cy="2880673"/>
          </a:xfrm>
          <a:prstGeom prst="rect">
            <a:avLst/>
          </a:prstGeom>
        </p:spPr>
      </p:pic>
      <p:pic>
        <p:nvPicPr>
          <p:cNvPr id="8" name="Picture 7">
            <a:extLst>
              <a:ext uri="{FF2B5EF4-FFF2-40B4-BE49-F238E27FC236}">
                <a16:creationId xmlns:a16="http://schemas.microsoft.com/office/drawing/2014/main" id="{A43292A0-56CA-42F8-81D0-B142431FD76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Tree>
    <p:extLst>
      <p:ext uri="{BB962C8B-B14F-4D97-AF65-F5344CB8AC3E}">
        <p14:creationId xmlns:p14="http://schemas.microsoft.com/office/powerpoint/2010/main" val="30459152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A7226ED-1921-4AB5-84B1-C807926FAFAD}" type="datetime3">
              <a:rPr lang="en-US" smtClean="0"/>
              <a:pPr/>
              <a:t>21 September 2020</a:t>
            </a:fld>
            <a:r>
              <a:rPr lang="en-US"/>
              <a:t>, </a:t>
            </a:r>
            <a:r>
              <a:rPr lang="en-DK"/>
              <a:t>©</a:t>
            </a:r>
            <a:r>
              <a:rPr lang="en-US"/>
              <a:t> Contex, </a:t>
            </a:r>
            <a:fld id="{9AED7805-E8E1-4F8E-8320-70C6D6D78543}" type="slidenum">
              <a:rPr lang="en-US" smtClean="0"/>
              <a:pPr/>
              <a:t>37</a:t>
            </a:fld>
            <a:endParaRPr lang="en-US" dirty="0"/>
          </a:p>
        </p:txBody>
      </p:sp>
      <p:sp>
        <p:nvSpPr>
          <p:cNvPr id="10" name="Content Placeholder 2"/>
          <p:cNvSpPr txBox="1">
            <a:spLocks/>
          </p:cNvSpPr>
          <p:nvPr/>
        </p:nvSpPr>
        <p:spPr>
          <a:xfrm>
            <a:off x="1361767" y="1360649"/>
            <a:ext cx="9883877" cy="418827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4800" kern="1200">
                <a:solidFill>
                  <a:schemeClr val="tx1"/>
                </a:solidFill>
                <a:latin typeface="HelveticaNeue LT 85 Heavy" panose="020B0804020202020204" pitchFamily="34" charset="0"/>
                <a:ea typeface="+mn-ea"/>
                <a:cs typeface="+mn-cs"/>
              </a:defRPr>
            </a:lvl1pPr>
            <a:lvl2pPr marL="457200" indent="0" algn="ctr" defTabSz="914400" rtl="0" eaLnBrk="1" latinLnBrk="0" hangingPunct="1">
              <a:lnSpc>
                <a:spcPct val="90000"/>
              </a:lnSpc>
              <a:spcBef>
                <a:spcPts val="500"/>
              </a:spcBef>
              <a:buClr>
                <a:schemeClr val="accent1"/>
              </a:buClr>
              <a:buFont typeface="Arial" panose="020B0604020202020204" pitchFamily="34" charset="0"/>
              <a:buNone/>
              <a:defRPr sz="2000" kern="1200">
                <a:solidFill>
                  <a:schemeClr val="tx1"/>
                </a:solidFill>
                <a:latin typeface="HelveticaNeue LT 55 Roman" panose="020B0604020202020204" pitchFamily="34" charset="0"/>
                <a:ea typeface="+mn-ea"/>
                <a:cs typeface="+mn-cs"/>
              </a:defRPr>
            </a:lvl2pPr>
            <a:lvl3pPr marL="914400" indent="0" algn="ctr" defTabSz="914400" rtl="0" eaLnBrk="1" latinLnBrk="0" hangingPunct="1">
              <a:lnSpc>
                <a:spcPct val="90000"/>
              </a:lnSpc>
              <a:spcBef>
                <a:spcPts val="500"/>
              </a:spcBef>
              <a:buClr>
                <a:schemeClr val="accent1"/>
              </a:buClr>
              <a:buFont typeface="Arial" panose="020B0604020202020204" pitchFamily="34" charset="0"/>
              <a:buNone/>
              <a:defRPr sz="1800" kern="1200">
                <a:solidFill>
                  <a:schemeClr val="tx1"/>
                </a:solidFill>
                <a:latin typeface="HelveticaNeue LT 55 Roman" panose="020B0604020202020204" pitchFamily="34" charset="0"/>
                <a:ea typeface="+mn-ea"/>
                <a:cs typeface="+mn-cs"/>
              </a:defRPr>
            </a:lvl3pPr>
            <a:lvl4pPr marL="1371600" indent="0" algn="ctr"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solidFill>
                <a:latin typeface="HelveticaNeue LT 55 Roman" panose="020B0604020202020204" pitchFamily="34" charset="0"/>
                <a:ea typeface="+mn-ea"/>
                <a:cs typeface="+mn-cs"/>
              </a:defRPr>
            </a:lvl4pPr>
            <a:lvl5pPr marL="1828800" indent="0" algn="ctr"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solidFill>
                <a:latin typeface="HelveticaNeue LT 55 Roman" panose="020B0604020202020204"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6000" b="1" dirty="0">
              <a:solidFill>
                <a:schemeClr val="bg1"/>
              </a:solidFill>
              <a:latin typeface="HelveticaNeue LT 85 Heavy"/>
            </a:endParaRPr>
          </a:p>
          <a:p>
            <a:r>
              <a:rPr lang="en-US" sz="6000" b="1" dirty="0">
                <a:solidFill>
                  <a:schemeClr val="bg1"/>
                </a:solidFill>
                <a:latin typeface="HelveticaNeue LT 85 Heavy"/>
              </a:rPr>
              <a:t>Throughput </a:t>
            </a:r>
          </a:p>
          <a:p>
            <a:r>
              <a:rPr lang="en-US" sz="6000" b="1" dirty="0">
                <a:solidFill>
                  <a:schemeClr val="bg1"/>
                </a:solidFill>
                <a:latin typeface="HelveticaNeue LT 85 Heavy"/>
              </a:rPr>
              <a:t>= </a:t>
            </a:r>
          </a:p>
          <a:p>
            <a:r>
              <a:rPr lang="en-US" sz="6000" b="1" dirty="0">
                <a:solidFill>
                  <a:schemeClr val="bg1"/>
                </a:solidFill>
                <a:latin typeface="HelveticaNeue LT 85 Heavy"/>
              </a:rPr>
              <a:t>Productivity</a:t>
            </a:r>
          </a:p>
        </p:txBody>
      </p:sp>
      <p:sp>
        <p:nvSpPr>
          <p:cNvPr id="8" name="Title 1"/>
          <p:cNvSpPr txBox="1">
            <a:spLocks/>
          </p:cNvSpPr>
          <p:nvPr/>
        </p:nvSpPr>
        <p:spPr>
          <a:xfrm>
            <a:off x="857887" y="640507"/>
            <a:ext cx="7267264"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HelveticaNeue LT 55 Roman" panose="020B0604020202020204" pitchFamily="34" charset="0"/>
                <a:ea typeface="+mj-ea"/>
                <a:cs typeface="+mj-cs"/>
              </a:defRPr>
            </a:lvl1pPr>
          </a:lstStyle>
          <a:p>
            <a:r>
              <a:rPr lang="en-US" dirty="0"/>
              <a:t>Competition</a:t>
            </a:r>
          </a:p>
        </p:txBody>
      </p:sp>
    </p:spTree>
    <p:extLst>
      <p:ext uri="{BB962C8B-B14F-4D97-AF65-F5344CB8AC3E}">
        <p14:creationId xmlns:p14="http://schemas.microsoft.com/office/powerpoint/2010/main" val="23854002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D31C7-607E-4EDE-BFE6-808F470F08A4}"/>
              </a:ext>
            </a:extLst>
          </p:cNvPr>
          <p:cNvSpPr>
            <a:spLocks noGrp="1"/>
          </p:cNvSpPr>
          <p:nvPr>
            <p:ph type="title"/>
          </p:nvPr>
        </p:nvSpPr>
        <p:spPr/>
        <p:txBody>
          <a:bodyPr/>
          <a:lstStyle/>
          <a:p>
            <a:r>
              <a:rPr lang="en-US" dirty="0"/>
              <a:t>Top 5 issues that effect productivity</a:t>
            </a:r>
          </a:p>
        </p:txBody>
      </p:sp>
      <p:sp>
        <p:nvSpPr>
          <p:cNvPr id="4" name="Date Placeholder 3">
            <a:extLst>
              <a:ext uri="{FF2B5EF4-FFF2-40B4-BE49-F238E27FC236}">
                <a16:creationId xmlns:a16="http://schemas.microsoft.com/office/drawing/2014/main" id="{9D2718EF-AFBB-4BA9-94A0-2E05EB936E64}"/>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38</a:t>
            </a:fld>
            <a:endParaRPr lang="en-US" dirty="0"/>
          </a:p>
        </p:txBody>
      </p:sp>
      <p:sp>
        <p:nvSpPr>
          <p:cNvPr id="5" name="Pentagon 4">
            <a:extLst>
              <a:ext uri="{FF2B5EF4-FFF2-40B4-BE49-F238E27FC236}">
                <a16:creationId xmlns:a16="http://schemas.microsoft.com/office/drawing/2014/main" id="{ACF99887-FE5D-4FD1-BC99-282CBA3A8BC3}"/>
              </a:ext>
            </a:extLst>
          </p:cNvPr>
          <p:cNvSpPr/>
          <p:nvPr/>
        </p:nvSpPr>
        <p:spPr>
          <a:xfrm>
            <a:off x="4296000" y="2200275"/>
            <a:ext cx="3600000" cy="3600000"/>
          </a:xfrm>
          <a:prstGeom prst="pen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F776DE48-CEE6-4DD8-B747-983484082432}"/>
              </a:ext>
            </a:extLst>
          </p:cNvPr>
          <p:cNvSpPr/>
          <p:nvPr/>
        </p:nvSpPr>
        <p:spPr>
          <a:xfrm>
            <a:off x="4986433" y="1783526"/>
            <a:ext cx="2219134" cy="400110"/>
          </a:xfrm>
          <a:prstGeom prst="rect">
            <a:avLst/>
          </a:prstGeom>
        </p:spPr>
        <p:txBody>
          <a:bodyPr wrap="none">
            <a:spAutoFit/>
          </a:bodyPr>
          <a:lstStyle/>
          <a:p>
            <a:pPr algn="ctr"/>
            <a:r>
              <a:rPr lang="en-US" sz="2000" b="1" dirty="0"/>
              <a:t>Operator Efficiency</a:t>
            </a:r>
          </a:p>
        </p:txBody>
      </p:sp>
      <p:sp>
        <p:nvSpPr>
          <p:cNvPr id="8" name="Rectangle 7">
            <a:extLst>
              <a:ext uri="{FF2B5EF4-FFF2-40B4-BE49-F238E27FC236}">
                <a16:creationId xmlns:a16="http://schemas.microsoft.com/office/drawing/2014/main" id="{358A8F59-B633-4B46-883C-E1B3880AE8F4}"/>
              </a:ext>
            </a:extLst>
          </p:cNvPr>
          <p:cNvSpPr/>
          <p:nvPr/>
        </p:nvSpPr>
        <p:spPr>
          <a:xfrm>
            <a:off x="8058810" y="3373437"/>
            <a:ext cx="2037033" cy="400110"/>
          </a:xfrm>
          <a:prstGeom prst="rect">
            <a:avLst/>
          </a:prstGeom>
        </p:spPr>
        <p:txBody>
          <a:bodyPr wrap="none">
            <a:spAutoFit/>
          </a:bodyPr>
          <a:lstStyle/>
          <a:p>
            <a:pPr algn="ctr"/>
            <a:r>
              <a:rPr lang="en-US" sz="2000" b="1" dirty="0"/>
              <a:t>Scanner software</a:t>
            </a:r>
          </a:p>
        </p:txBody>
      </p:sp>
      <p:sp>
        <p:nvSpPr>
          <p:cNvPr id="9" name="Rectangle 8">
            <a:extLst>
              <a:ext uri="{FF2B5EF4-FFF2-40B4-BE49-F238E27FC236}">
                <a16:creationId xmlns:a16="http://schemas.microsoft.com/office/drawing/2014/main" id="{FD93F55B-88FC-408D-A4E1-656FB0CACDB6}"/>
              </a:ext>
            </a:extLst>
          </p:cNvPr>
          <p:cNvSpPr/>
          <p:nvPr/>
        </p:nvSpPr>
        <p:spPr>
          <a:xfrm>
            <a:off x="7237464" y="5800275"/>
            <a:ext cx="2117247" cy="400110"/>
          </a:xfrm>
          <a:prstGeom prst="rect">
            <a:avLst/>
          </a:prstGeom>
        </p:spPr>
        <p:txBody>
          <a:bodyPr wrap="none">
            <a:spAutoFit/>
          </a:bodyPr>
          <a:lstStyle/>
          <a:p>
            <a:pPr algn="ctr"/>
            <a:r>
              <a:rPr lang="en-US" sz="2000" b="1" dirty="0"/>
              <a:t>Scanner hardware</a:t>
            </a:r>
          </a:p>
        </p:txBody>
      </p:sp>
      <p:sp>
        <p:nvSpPr>
          <p:cNvPr id="10" name="Rectangle 9">
            <a:extLst>
              <a:ext uri="{FF2B5EF4-FFF2-40B4-BE49-F238E27FC236}">
                <a16:creationId xmlns:a16="http://schemas.microsoft.com/office/drawing/2014/main" id="{B3DEFB91-7AD7-45DC-8C54-CF9758EB05AE}"/>
              </a:ext>
            </a:extLst>
          </p:cNvPr>
          <p:cNvSpPr/>
          <p:nvPr/>
        </p:nvSpPr>
        <p:spPr>
          <a:xfrm>
            <a:off x="2757403" y="5800275"/>
            <a:ext cx="2277034" cy="400110"/>
          </a:xfrm>
          <a:prstGeom prst="rect">
            <a:avLst/>
          </a:prstGeom>
        </p:spPr>
        <p:txBody>
          <a:bodyPr wrap="none">
            <a:spAutoFit/>
          </a:bodyPr>
          <a:lstStyle/>
          <a:p>
            <a:pPr algn="ctr"/>
            <a:r>
              <a:rPr lang="en-US" sz="2000" b="1" dirty="0"/>
              <a:t>Scanner connection</a:t>
            </a:r>
          </a:p>
        </p:txBody>
      </p:sp>
      <p:sp>
        <p:nvSpPr>
          <p:cNvPr id="11" name="Rectangle 10">
            <a:extLst>
              <a:ext uri="{FF2B5EF4-FFF2-40B4-BE49-F238E27FC236}">
                <a16:creationId xmlns:a16="http://schemas.microsoft.com/office/drawing/2014/main" id="{7774182B-DA40-4DC7-8379-98F3A8470D3F}"/>
              </a:ext>
            </a:extLst>
          </p:cNvPr>
          <p:cNvSpPr/>
          <p:nvPr/>
        </p:nvSpPr>
        <p:spPr>
          <a:xfrm>
            <a:off x="1949487" y="3373437"/>
            <a:ext cx="2330382" cy="400110"/>
          </a:xfrm>
          <a:prstGeom prst="rect">
            <a:avLst/>
          </a:prstGeom>
        </p:spPr>
        <p:txBody>
          <a:bodyPr wrap="none">
            <a:spAutoFit/>
          </a:bodyPr>
          <a:lstStyle/>
          <a:p>
            <a:pPr algn="ctr"/>
            <a:r>
              <a:rPr lang="en-US" sz="2000" b="1" dirty="0"/>
              <a:t>Computer hardware</a:t>
            </a:r>
          </a:p>
        </p:txBody>
      </p:sp>
      <p:sp>
        <p:nvSpPr>
          <p:cNvPr id="12" name="Rectangle 11">
            <a:extLst>
              <a:ext uri="{FF2B5EF4-FFF2-40B4-BE49-F238E27FC236}">
                <a16:creationId xmlns:a16="http://schemas.microsoft.com/office/drawing/2014/main" id="{CD500A92-1C19-4760-8C7E-B952454AC36B}"/>
              </a:ext>
            </a:extLst>
          </p:cNvPr>
          <p:cNvSpPr/>
          <p:nvPr/>
        </p:nvSpPr>
        <p:spPr>
          <a:xfrm>
            <a:off x="4572000" y="3392488"/>
            <a:ext cx="3048000" cy="1200329"/>
          </a:xfrm>
          <a:prstGeom prst="rect">
            <a:avLst/>
          </a:prstGeom>
        </p:spPr>
        <p:txBody>
          <a:bodyPr wrap="square">
            <a:spAutoFit/>
          </a:bodyPr>
          <a:lstStyle/>
          <a:p>
            <a:pPr algn="ctr"/>
            <a:r>
              <a:rPr lang="en-US" sz="2400" b="1" dirty="0">
                <a:solidFill>
                  <a:schemeClr val="bg1"/>
                </a:solidFill>
                <a:cs typeface="Calibri" panose="020F0502020204030204" pitchFamily="34" charset="0"/>
              </a:rPr>
              <a:t>They all have to fit together for maximum productivity</a:t>
            </a:r>
            <a:endParaRPr lang="en-US" sz="2400" dirty="0">
              <a:solidFill>
                <a:schemeClr val="bg1"/>
              </a:solidFill>
            </a:endParaRPr>
          </a:p>
        </p:txBody>
      </p:sp>
      <p:pic>
        <p:nvPicPr>
          <p:cNvPr id="13" name="Picture 12">
            <a:extLst>
              <a:ext uri="{FF2B5EF4-FFF2-40B4-BE49-F238E27FC236}">
                <a16:creationId xmlns:a16="http://schemas.microsoft.com/office/drawing/2014/main" id="{2CFFCE8C-26A2-4CFF-B5DC-103A210913A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Tree>
    <p:extLst>
      <p:ext uri="{BB962C8B-B14F-4D97-AF65-F5344CB8AC3E}">
        <p14:creationId xmlns:p14="http://schemas.microsoft.com/office/powerpoint/2010/main" val="27576110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2DD51-4780-4360-A7FF-0347E0C26E5A}"/>
              </a:ext>
            </a:extLst>
          </p:cNvPr>
          <p:cNvSpPr>
            <a:spLocks noGrp="1"/>
          </p:cNvSpPr>
          <p:nvPr>
            <p:ph type="title"/>
          </p:nvPr>
        </p:nvSpPr>
        <p:spPr/>
        <p:txBody>
          <a:bodyPr/>
          <a:lstStyle/>
          <a:p>
            <a:r>
              <a:rPr lang="en-US" dirty="0"/>
              <a:t>Top 5 issues that effect productivity</a:t>
            </a:r>
          </a:p>
        </p:txBody>
      </p:sp>
      <p:sp>
        <p:nvSpPr>
          <p:cNvPr id="3" name="Text Placeholder 2"/>
          <p:cNvSpPr>
            <a:spLocks noGrp="1"/>
          </p:cNvSpPr>
          <p:nvPr>
            <p:ph type="body" idx="1"/>
          </p:nvPr>
        </p:nvSpPr>
        <p:spPr/>
        <p:txBody>
          <a:bodyPr/>
          <a:lstStyle/>
          <a:p>
            <a:r>
              <a:rPr lang="en-US" dirty="0">
                <a:cs typeface="Calibri" panose="020F0502020204030204" pitchFamily="34" charset="0"/>
              </a:rPr>
              <a:t>Operator Efficiency:</a:t>
            </a:r>
          </a:p>
        </p:txBody>
      </p:sp>
      <p:sp>
        <p:nvSpPr>
          <p:cNvPr id="13" name="Content Placeholder 4">
            <a:extLst>
              <a:ext uri="{FF2B5EF4-FFF2-40B4-BE49-F238E27FC236}">
                <a16:creationId xmlns:a16="http://schemas.microsoft.com/office/drawing/2014/main" id="{2F12CE22-713B-45AC-A71F-62B708E0F73B}"/>
              </a:ext>
            </a:extLst>
          </p:cNvPr>
          <p:cNvSpPr>
            <a:spLocks noGrp="1"/>
          </p:cNvSpPr>
          <p:nvPr>
            <p:ph sz="half" idx="2"/>
          </p:nvPr>
        </p:nvSpPr>
        <p:spPr>
          <a:xfrm>
            <a:off x="563563" y="2505075"/>
            <a:ext cx="5513387" cy="3684588"/>
          </a:xfrm>
        </p:spPr>
        <p:txBody>
          <a:bodyPr>
            <a:noAutofit/>
          </a:bodyPr>
          <a:lstStyle/>
          <a:p>
            <a:pPr marL="0" indent="0">
              <a:buNone/>
            </a:pPr>
            <a:endParaRPr lang="en-US" sz="1500" b="1" dirty="0">
              <a:ea typeface="Calibri" panose="020F0502020204030204" pitchFamily="34" charset="0"/>
              <a:cs typeface="Times New Roman" panose="02020603050405020304" pitchFamily="18" charset="0"/>
            </a:endParaRPr>
          </a:p>
          <a:p>
            <a:pPr lvl="1">
              <a:lnSpc>
                <a:spcPct val="107000"/>
              </a:lnSpc>
              <a:spcBef>
                <a:spcPts val="0"/>
              </a:spcBef>
            </a:pPr>
            <a:r>
              <a:rPr lang="en-US" sz="1500" dirty="0">
                <a:ea typeface="Calibri" panose="020F0502020204030204" pitchFamily="34" charset="0"/>
                <a:cs typeface="Calibri" panose="020F0502020204030204" pitchFamily="34" charset="0"/>
              </a:rPr>
              <a:t>Does the operator understand how to run the system completely or partially?</a:t>
            </a:r>
          </a:p>
          <a:p>
            <a:pPr lvl="1">
              <a:lnSpc>
                <a:spcPct val="107000"/>
              </a:lnSpc>
              <a:spcBef>
                <a:spcPts val="0"/>
              </a:spcBef>
            </a:pPr>
            <a:r>
              <a:rPr lang="en-US" sz="1500" dirty="0">
                <a:ea typeface="Calibri" panose="020F0502020204030204" pitchFamily="34" charset="0"/>
                <a:cs typeface="Calibri" panose="020F0502020204030204" pitchFamily="34" charset="0"/>
              </a:rPr>
              <a:t>How much paper handling (originals) does the operator have to do, pre-scan and post scan? (efficient paper handling alone can reduce the speed of a device up to 15%)</a:t>
            </a:r>
          </a:p>
          <a:p>
            <a:pPr lvl="1">
              <a:lnSpc>
                <a:spcPct val="107000"/>
              </a:lnSpc>
              <a:spcBef>
                <a:spcPts val="0"/>
              </a:spcBef>
            </a:pPr>
            <a:r>
              <a:rPr lang="en-US" sz="1500" dirty="0">
                <a:ea typeface="Calibri" panose="020F0502020204030204" pitchFamily="34" charset="0"/>
                <a:cs typeface="Calibri" panose="020F0502020204030204" pitchFamily="34" charset="0"/>
              </a:rPr>
              <a:t>How much file handling do they have to do with the scanned file, do they have to move the file to another location after it is scanned, do they have to QA the file, do they have to index the file?</a:t>
            </a:r>
          </a:p>
          <a:p>
            <a:pPr lvl="1">
              <a:lnSpc>
                <a:spcPct val="107000"/>
              </a:lnSpc>
              <a:spcBef>
                <a:spcPts val="0"/>
              </a:spcBef>
              <a:spcAft>
                <a:spcPts val="600"/>
              </a:spcAft>
            </a:pPr>
            <a:r>
              <a:rPr lang="en-US" sz="1500" dirty="0">
                <a:ea typeface="Calibri" panose="020F0502020204030204" pitchFamily="34" charset="0"/>
                <a:cs typeface="Calibri" panose="020F0502020204030204" pitchFamily="34" charset="0"/>
              </a:rPr>
              <a:t>Do the hardware ergonomics make sense (</a:t>
            </a:r>
            <a:r>
              <a:rPr lang="en-US" sz="1500" dirty="0" err="1">
                <a:ea typeface="Calibri" panose="020F0502020204030204" pitchFamily="34" charset="0"/>
                <a:cs typeface="Calibri" panose="020F0502020204030204" pitchFamily="34" charset="0"/>
              </a:rPr>
              <a:t>i.e</a:t>
            </a:r>
            <a:r>
              <a:rPr lang="en-US" sz="1500" dirty="0">
                <a:ea typeface="Calibri" panose="020F0502020204030204" pitchFamily="34" charset="0"/>
                <a:cs typeface="Calibri" panose="020F0502020204030204" pitchFamily="34" charset="0"/>
              </a:rPr>
              <a:t> are both the computer and scanner easy to operate efficiently together for the operator.)</a:t>
            </a:r>
          </a:p>
          <a:p>
            <a:endParaRPr lang="en-US" sz="1500" dirty="0">
              <a:latin typeface="+mn-lt"/>
              <a:cs typeface="Calibri" panose="020F0502020204030204" pitchFamily="34" charset="0"/>
            </a:endParaRPr>
          </a:p>
        </p:txBody>
      </p:sp>
      <p:sp>
        <p:nvSpPr>
          <p:cNvPr id="5" name="Text Placeholder 4"/>
          <p:cNvSpPr>
            <a:spLocks noGrp="1"/>
          </p:cNvSpPr>
          <p:nvPr>
            <p:ph type="body" sz="quarter" idx="3"/>
          </p:nvPr>
        </p:nvSpPr>
        <p:spPr/>
        <p:txBody>
          <a:bodyPr/>
          <a:lstStyle/>
          <a:p>
            <a:r>
              <a:rPr lang="en-US" dirty="0"/>
              <a:t>Scanner Software:</a:t>
            </a:r>
          </a:p>
        </p:txBody>
      </p:sp>
      <p:sp>
        <p:nvSpPr>
          <p:cNvPr id="6" name="Content Placeholder 5"/>
          <p:cNvSpPr>
            <a:spLocks noGrp="1"/>
          </p:cNvSpPr>
          <p:nvPr>
            <p:ph sz="quarter" idx="4"/>
          </p:nvPr>
        </p:nvSpPr>
        <p:spPr>
          <a:xfrm>
            <a:off x="5762624" y="2505075"/>
            <a:ext cx="6276975" cy="3684588"/>
          </a:xfrm>
        </p:spPr>
        <p:txBody>
          <a:bodyPr>
            <a:noAutofit/>
          </a:bodyPr>
          <a:lstStyle/>
          <a:p>
            <a:endParaRPr lang="en-US" sz="1500" b="1" dirty="0">
              <a:cs typeface="Calibri" panose="020F0502020204030204" pitchFamily="34" charset="0"/>
            </a:endParaRPr>
          </a:p>
          <a:p>
            <a:pPr marL="900113" lvl="1" indent="-342900">
              <a:lnSpc>
                <a:spcPct val="107000"/>
              </a:lnSpc>
              <a:spcBef>
                <a:spcPts val="0"/>
              </a:spcBef>
            </a:pPr>
            <a:r>
              <a:rPr lang="en-US" sz="1500" u="sng" dirty="0">
                <a:ea typeface="Calibri" panose="020F0502020204030204" pitchFamily="34" charset="0"/>
                <a:cs typeface="Calibri" panose="020F0502020204030204" pitchFamily="34" charset="0"/>
              </a:rPr>
              <a:t>I</a:t>
            </a:r>
            <a:r>
              <a:rPr lang="en-US" sz="1500" dirty="0">
                <a:ea typeface="Calibri" panose="020F0502020204030204" pitchFamily="34" charset="0"/>
                <a:cs typeface="Calibri" panose="020F0502020204030204" pitchFamily="34" charset="0"/>
              </a:rPr>
              <a:t>s the scanner software optimized for fast batch scanning and or fast copying, nesting and set printing?</a:t>
            </a:r>
          </a:p>
          <a:p>
            <a:pPr marL="900113" lvl="1" indent="-342900">
              <a:lnSpc>
                <a:spcPct val="107000"/>
              </a:lnSpc>
              <a:spcBef>
                <a:spcPts val="0"/>
              </a:spcBef>
            </a:pPr>
            <a:r>
              <a:rPr lang="en-US" sz="1500" dirty="0">
                <a:ea typeface="Calibri" panose="020F0502020204030204" pitchFamily="34" charset="0"/>
                <a:cs typeface="Calibri" panose="020F0502020204030204" pitchFamily="34" charset="0"/>
              </a:rPr>
              <a:t>Does the software perform image quality corrections on the fly?</a:t>
            </a:r>
          </a:p>
          <a:p>
            <a:pPr marL="900113" lvl="1" indent="-342900">
              <a:lnSpc>
                <a:spcPct val="107000"/>
              </a:lnSpc>
              <a:spcBef>
                <a:spcPts val="0"/>
              </a:spcBef>
            </a:pPr>
            <a:r>
              <a:rPr lang="en-US" sz="1500" dirty="0">
                <a:ea typeface="Calibri" panose="020F0502020204030204" pitchFamily="34" charset="0"/>
                <a:cs typeface="Calibri" panose="020F0502020204030204" pitchFamily="34" charset="0"/>
              </a:rPr>
              <a:t>Will the software </a:t>
            </a:r>
            <a:r>
              <a:rPr lang="en-US" sz="1500" dirty="0" err="1">
                <a:ea typeface="Calibri" panose="020F0502020204030204" pitchFamily="34" charset="0"/>
                <a:cs typeface="Calibri" panose="020F0502020204030204" pitchFamily="34" charset="0"/>
              </a:rPr>
              <a:t>autorotate</a:t>
            </a:r>
            <a:r>
              <a:rPr lang="en-US" sz="1500" dirty="0">
                <a:ea typeface="Calibri" panose="020F0502020204030204" pitchFamily="34" charset="0"/>
                <a:cs typeface="Calibri" panose="020F0502020204030204" pitchFamily="34" charset="0"/>
              </a:rPr>
              <a:t>, auto align and auto </a:t>
            </a:r>
            <a:r>
              <a:rPr lang="en-US" sz="1500" dirty="0" err="1">
                <a:ea typeface="Calibri" panose="020F0502020204030204" pitchFamily="34" charset="0"/>
                <a:cs typeface="Calibri" panose="020F0502020204030204" pitchFamily="34" charset="0"/>
              </a:rPr>
              <a:t>deskew</a:t>
            </a:r>
            <a:r>
              <a:rPr lang="en-US" sz="1500" dirty="0">
                <a:ea typeface="Calibri" panose="020F0502020204030204" pitchFamily="34" charset="0"/>
                <a:cs typeface="Calibri" panose="020F0502020204030204" pitchFamily="34" charset="0"/>
              </a:rPr>
              <a:t> for optimal production?</a:t>
            </a:r>
          </a:p>
          <a:p>
            <a:pPr marL="900113" lvl="1" indent="-342900">
              <a:lnSpc>
                <a:spcPct val="107000"/>
              </a:lnSpc>
              <a:spcBef>
                <a:spcPts val="0"/>
              </a:spcBef>
            </a:pPr>
            <a:r>
              <a:rPr lang="en-US" sz="1500" dirty="0">
                <a:ea typeface="Calibri" panose="020F0502020204030204" pitchFamily="34" charset="0"/>
                <a:cs typeface="Calibri" panose="020F0502020204030204" pitchFamily="34" charset="0"/>
              </a:rPr>
              <a:t>Are their powerful production tools in the software (i.e. color management, file indexing, presets that can be easily edited, Accounting, Reimage technology and twain?</a:t>
            </a:r>
          </a:p>
          <a:p>
            <a:pPr marL="900113" lvl="1" indent="-342900">
              <a:lnSpc>
                <a:spcPct val="107000"/>
              </a:lnSpc>
              <a:spcBef>
                <a:spcPts val="0"/>
              </a:spcBef>
            </a:pPr>
            <a:r>
              <a:rPr lang="en-US" sz="1500" dirty="0">
                <a:ea typeface="Calibri" panose="020F0502020204030204" pitchFamily="34" charset="0"/>
                <a:cs typeface="Calibri" panose="020F0502020204030204" pitchFamily="34" charset="0"/>
              </a:rPr>
              <a:t>Does the software address all of the printer functions in the native printer language?</a:t>
            </a:r>
          </a:p>
          <a:p>
            <a:pPr marL="900113" lvl="1" indent="-342900">
              <a:lnSpc>
                <a:spcPct val="107000"/>
              </a:lnSpc>
              <a:spcBef>
                <a:spcPts val="0"/>
              </a:spcBef>
            </a:pPr>
            <a:r>
              <a:rPr lang="en-US" sz="1500" dirty="0">
                <a:ea typeface="Calibri" panose="020F0502020204030204" pitchFamily="34" charset="0"/>
                <a:cs typeface="Calibri" panose="020F0502020204030204" pitchFamily="34" charset="0"/>
              </a:rPr>
              <a:t>Does the software easily integrate to the network?</a:t>
            </a:r>
          </a:p>
          <a:p>
            <a:pPr marL="900113" lvl="1" indent="-342900">
              <a:lnSpc>
                <a:spcPct val="107000"/>
              </a:lnSpc>
              <a:spcBef>
                <a:spcPts val="0"/>
              </a:spcBef>
              <a:spcAft>
                <a:spcPts val="600"/>
              </a:spcAft>
            </a:pPr>
            <a:r>
              <a:rPr lang="en-US" sz="1500" dirty="0">
                <a:ea typeface="Calibri" panose="020F0502020204030204" pitchFamily="34" charset="0"/>
                <a:cs typeface="Calibri" panose="020F0502020204030204" pitchFamily="34" charset="0"/>
              </a:rPr>
              <a:t>48 bit color capture and 48 bit raw file delivered back?</a:t>
            </a:r>
          </a:p>
          <a:p>
            <a:endParaRPr lang="en-US" sz="1500" dirty="0"/>
          </a:p>
        </p:txBody>
      </p:sp>
      <p:sp>
        <p:nvSpPr>
          <p:cNvPr id="7" name="Date Placeholder 6"/>
          <p:cNvSpPr>
            <a:spLocks noGrp="1"/>
          </p:cNvSpPr>
          <p:nvPr>
            <p:ph type="dt" sz="half" idx="10"/>
          </p:nvPr>
        </p:nvSpPr>
        <p:spPr/>
        <p:txBody>
          <a:bodyPr/>
          <a:lstStyle/>
          <a:p>
            <a:fld id="{21C9CAAC-3EF6-4C10-AC6A-7ABAC6209FBD}" type="datetime3">
              <a:rPr lang="en-US" smtClean="0"/>
              <a:pPr/>
              <a:t>21 September 2020</a:t>
            </a:fld>
            <a:r>
              <a:rPr lang="en-US"/>
              <a:t>, </a:t>
            </a:r>
            <a:r>
              <a:rPr lang="en-DK"/>
              <a:t>©</a:t>
            </a:r>
            <a:r>
              <a:rPr lang="en-US"/>
              <a:t> Contex, </a:t>
            </a:r>
            <a:fld id="{9AED7805-E8E1-4F8E-8320-70C6D6D78543}" type="slidenum">
              <a:rPr lang="en-US" smtClean="0"/>
              <a:pPr/>
              <a:t>39</a:t>
            </a:fld>
            <a:endParaRPr lang="en-US" dirty="0"/>
          </a:p>
        </p:txBody>
      </p:sp>
      <p:pic>
        <p:nvPicPr>
          <p:cNvPr id="8" name="Picture 7">
            <a:extLst>
              <a:ext uri="{FF2B5EF4-FFF2-40B4-BE49-F238E27FC236}">
                <a16:creationId xmlns:a16="http://schemas.microsoft.com/office/drawing/2014/main" id="{125945BC-1B93-40C0-9E20-D70FE6328CD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Tree>
    <p:extLst>
      <p:ext uri="{BB962C8B-B14F-4D97-AF65-F5344CB8AC3E}">
        <p14:creationId xmlns:p14="http://schemas.microsoft.com/office/powerpoint/2010/main" val="5270578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4"/>
          <p:cNvPicPr>
            <a:picLocks noChangeAspect="1"/>
          </p:cNvPicPr>
          <p:nvPr/>
        </p:nvPicPr>
        <p:blipFill rotWithShape="1">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t="83909"/>
          <a:stretch/>
        </p:blipFill>
        <p:spPr>
          <a:xfrm rot="10800000">
            <a:off x="-390581" y="5307618"/>
            <a:ext cx="12582579" cy="1008122"/>
          </a:xfrm>
          <a:prstGeom prst="rect">
            <a:avLst/>
          </a:prstGeom>
        </p:spPr>
      </p:pic>
      <p:sp>
        <p:nvSpPr>
          <p:cNvPr id="4" name="Date Placeholder 3"/>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4</a:t>
            </a:fld>
            <a:endParaRPr lang="en-US" dirty="0"/>
          </a:p>
        </p:txBody>
      </p:sp>
      <p:pic>
        <p:nvPicPr>
          <p:cNvPr id="7" name="Picture 6">
            <a:extLst>
              <a:ext uri="{FF2B5EF4-FFF2-40B4-BE49-F238E27FC236}">
                <a16:creationId xmlns:a16="http://schemas.microsoft.com/office/drawing/2014/main" id="{B3692740-007A-44CE-B369-8F1DED265AEF}"/>
              </a:ext>
            </a:extLst>
          </p:cNvPr>
          <p:cNvPicPr>
            <a:picLocks noChangeAspect="1"/>
          </p:cNvPicPr>
          <p:nvPr/>
        </p:nvPicPr>
        <p:blipFill rotWithShape="1">
          <a:blip r:embed="rId4">
            <a:extLst>
              <a:ext uri="{28A0092B-C50C-407E-A947-70E740481C1C}">
                <a14:useLocalDpi xmlns:a14="http://schemas.microsoft.com/office/drawing/2010/main" val="0"/>
              </a:ext>
            </a:extLst>
          </a:blip>
          <a:srcRect l="19328" t="20027" r="18973" b="20510"/>
          <a:stretch/>
        </p:blipFill>
        <p:spPr>
          <a:xfrm>
            <a:off x="3475575" y="1760350"/>
            <a:ext cx="5268492" cy="2856152"/>
          </a:xfrm>
          <a:prstGeom prst="rect">
            <a:avLst/>
          </a:prstGeom>
        </p:spPr>
      </p:pic>
      <p:sp>
        <p:nvSpPr>
          <p:cNvPr id="8" name="Rectangle 7">
            <a:extLst>
              <a:ext uri="{FF2B5EF4-FFF2-40B4-BE49-F238E27FC236}">
                <a16:creationId xmlns:a16="http://schemas.microsoft.com/office/drawing/2014/main" id="{1EA235AC-401A-49D3-942D-0FC996D1A8F3}"/>
              </a:ext>
            </a:extLst>
          </p:cNvPr>
          <p:cNvSpPr/>
          <p:nvPr/>
        </p:nvSpPr>
        <p:spPr>
          <a:xfrm>
            <a:off x="4738221" y="1371271"/>
            <a:ext cx="2743199" cy="984885"/>
          </a:xfrm>
          <a:prstGeom prst="rect">
            <a:avLst/>
          </a:prstGeom>
        </p:spPr>
        <p:txBody>
          <a:bodyPr wrap="square">
            <a:spAutoFit/>
          </a:bodyPr>
          <a:lstStyle/>
          <a:p>
            <a:pPr algn="ctr"/>
            <a:r>
              <a:rPr lang="en-US" sz="4000" dirty="0"/>
              <a:t>Faster</a:t>
            </a:r>
          </a:p>
          <a:p>
            <a:pPr algn="ctr"/>
            <a:r>
              <a:rPr lang="en-US" dirty="0"/>
              <a:t>Speed and data transfer</a:t>
            </a:r>
          </a:p>
        </p:txBody>
      </p:sp>
      <p:sp>
        <p:nvSpPr>
          <p:cNvPr id="9" name="Rectangle 8">
            <a:extLst>
              <a:ext uri="{FF2B5EF4-FFF2-40B4-BE49-F238E27FC236}">
                <a16:creationId xmlns:a16="http://schemas.microsoft.com/office/drawing/2014/main" id="{4C9F7A7D-8BDE-4FF4-953E-18A86F543EAF}"/>
              </a:ext>
            </a:extLst>
          </p:cNvPr>
          <p:cNvSpPr/>
          <p:nvPr/>
        </p:nvSpPr>
        <p:spPr>
          <a:xfrm>
            <a:off x="7481420" y="2695983"/>
            <a:ext cx="2743199" cy="984885"/>
          </a:xfrm>
          <a:prstGeom prst="rect">
            <a:avLst/>
          </a:prstGeom>
        </p:spPr>
        <p:txBody>
          <a:bodyPr wrap="square">
            <a:spAutoFit/>
          </a:bodyPr>
          <a:lstStyle/>
          <a:p>
            <a:pPr algn="ctr"/>
            <a:r>
              <a:rPr lang="en-US" sz="4000" dirty="0"/>
              <a:t>Smarter</a:t>
            </a:r>
          </a:p>
          <a:p>
            <a:pPr algn="ctr"/>
            <a:r>
              <a:rPr lang="en-US" dirty="0" err="1"/>
              <a:t>Nextimage</a:t>
            </a:r>
            <a:r>
              <a:rPr lang="en-US" dirty="0"/>
              <a:t> Remote	</a:t>
            </a:r>
          </a:p>
        </p:txBody>
      </p:sp>
      <p:sp>
        <p:nvSpPr>
          <p:cNvPr id="10" name="Rectangle 9">
            <a:extLst>
              <a:ext uri="{FF2B5EF4-FFF2-40B4-BE49-F238E27FC236}">
                <a16:creationId xmlns:a16="http://schemas.microsoft.com/office/drawing/2014/main" id="{13A36DAE-5CC0-4050-BCCE-558B6F588D2B}"/>
              </a:ext>
            </a:extLst>
          </p:cNvPr>
          <p:cNvSpPr/>
          <p:nvPr/>
        </p:nvSpPr>
        <p:spPr>
          <a:xfrm>
            <a:off x="4738221" y="3803841"/>
            <a:ext cx="2743199" cy="984885"/>
          </a:xfrm>
          <a:prstGeom prst="rect">
            <a:avLst/>
          </a:prstGeom>
        </p:spPr>
        <p:txBody>
          <a:bodyPr wrap="square">
            <a:spAutoFit/>
          </a:bodyPr>
          <a:lstStyle/>
          <a:p>
            <a:pPr algn="ctr"/>
            <a:r>
              <a:rPr lang="en-US" sz="4000" dirty="0"/>
              <a:t>Better</a:t>
            </a:r>
          </a:p>
          <a:p>
            <a:pPr algn="ctr"/>
            <a:r>
              <a:rPr lang="en-US" dirty="0"/>
              <a:t>Contex Live Alignment</a:t>
            </a:r>
          </a:p>
        </p:txBody>
      </p:sp>
      <p:sp>
        <p:nvSpPr>
          <p:cNvPr id="11" name="Rectangle 10">
            <a:extLst>
              <a:ext uri="{FF2B5EF4-FFF2-40B4-BE49-F238E27FC236}">
                <a16:creationId xmlns:a16="http://schemas.microsoft.com/office/drawing/2014/main" id="{35223CC3-7EF0-40A6-857E-D3C2F199C5B4}"/>
              </a:ext>
            </a:extLst>
          </p:cNvPr>
          <p:cNvSpPr/>
          <p:nvPr/>
        </p:nvSpPr>
        <p:spPr>
          <a:xfrm>
            <a:off x="2103975" y="2695983"/>
            <a:ext cx="2743199" cy="984885"/>
          </a:xfrm>
          <a:prstGeom prst="rect">
            <a:avLst/>
          </a:prstGeom>
        </p:spPr>
        <p:txBody>
          <a:bodyPr wrap="square">
            <a:spAutoFit/>
          </a:bodyPr>
          <a:lstStyle/>
          <a:p>
            <a:pPr algn="ctr"/>
            <a:r>
              <a:rPr lang="en-US" sz="4000" dirty="0"/>
              <a:t>Improved</a:t>
            </a:r>
          </a:p>
          <a:p>
            <a:pPr algn="ctr"/>
            <a:r>
              <a:rPr lang="en-US" dirty="0"/>
              <a:t>USB 3.0 technology</a:t>
            </a:r>
          </a:p>
        </p:txBody>
      </p:sp>
      <p:pic>
        <p:nvPicPr>
          <p:cNvPr id="12" name="Picture 11">
            <a:extLst>
              <a:ext uri="{FF2B5EF4-FFF2-40B4-BE49-F238E27FC236}">
                <a16:creationId xmlns:a16="http://schemas.microsoft.com/office/drawing/2014/main" id="{D6E8A7B0-5AD7-42BD-AA08-F261204E567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Tree>
    <p:extLst>
      <p:ext uri="{BB962C8B-B14F-4D97-AF65-F5344CB8AC3E}">
        <p14:creationId xmlns:p14="http://schemas.microsoft.com/office/powerpoint/2010/main" val="1084852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10" presetClass="entr" presetSubtype="0" fill="hold" grpId="0" nodeType="withEffect">
                                  <p:stCondLst>
                                    <p:cond delay="0"/>
                                  </p:stCondLst>
                                  <p:iterate type="wd">
                                    <p:tmPct val="20000"/>
                                  </p:iterate>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1000"/>
                            </p:stCondLst>
                            <p:childTnLst>
                              <p:par>
                                <p:cTn id="12" presetID="10" presetClass="entr" presetSubtype="0" fill="hold" grpId="0" nodeType="afterEffect">
                                  <p:stCondLst>
                                    <p:cond delay="0"/>
                                  </p:stCondLst>
                                  <p:iterate type="wd">
                                    <p:tmPct val="20000"/>
                                  </p:iterate>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par>
                          <p:cTn id="15" fill="hold">
                            <p:stCondLst>
                              <p:cond delay="1700"/>
                            </p:stCondLst>
                            <p:childTnLst>
                              <p:par>
                                <p:cTn id="16" presetID="10" presetClass="entr" presetSubtype="0" fill="hold" grpId="0" nodeType="afterEffect">
                                  <p:stCondLst>
                                    <p:cond delay="0"/>
                                  </p:stCondLst>
                                  <p:iterate type="wd">
                                    <p:tmPct val="20000"/>
                                  </p:iterate>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2500"/>
                            </p:stCondLst>
                            <p:childTnLst>
                              <p:par>
                                <p:cTn id="20" presetID="10" presetClass="entr" presetSubtype="0" fill="hold" grpId="0" nodeType="afterEffect">
                                  <p:stCondLst>
                                    <p:cond delay="0"/>
                                  </p:stCondLst>
                                  <p:iterate type="wd">
                                    <p:tmPct val="20000"/>
                                  </p:iterate>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2DD51-4780-4360-A7FF-0347E0C26E5A}"/>
              </a:ext>
            </a:extLst>
          </p:cNvPr>
          <p:cNvSpPr>
            <a:spLocks noGrp="1"/>
          </p:cNvSpPr>
          <p:nvPr>
            <p:ph type="title"/>
          </p:nvPr>
        </p:nvSpPr>
        <p:spPr/>
        <p:txBody>
          <a:bodyPr/>
          <a:lstStyle/>
          <a:p>
            <a:r>
              <a:rPr lang="en-US" dirty="0"/>
              <a:t>Top 5 issues that effect productivity</a:t>
            </a:r>
          </a:p>
        </p:txBody>
      </p:sp>
      <p:sp>
        <p:nvSpPr>
          <p:cNvPr id="3" name="Text Placeholder 2"/>
          <p:cNvSpPr>
            <a:spLocks noGrp="1"/>
          </p:cNvSpPr>
          <p:nvPr>
            <p:ph type="body" idx="1"/>
          </p:nvPr>
        </p:nvSpPr>
        <p:spPr/>
        <p:txBody>
          <a:bodyPr/>
          <a:lstStyle/>
          <a:p>
            <a:r>
              <a:rPr lang="en-US" dirty="0">
                <a:cs typeface="Calibri" panose="020F0502020204030204" pitchFamily="34" charset="0"/>
              </a:rPr>
              <a:t>Scanner hardware:</a:t>
            </a:r>
          </a:p>
        </p:txBody>
      </p:sp>
      <p:sp>
        <p:nvSpPr>
          <p:cNvPr id="13" name="Content Placeholder 4">
            <a:extLst>
              <a:ext uri="{FF2B5EF4-FFF2-40B4-BE49-F238E27FC236}">
                <a16:creationId xmlns:a16="http://schemas.microsoft.com/office/drawing/2014/main" id="{2F12CE22-713B-45AC-A71F-62B708E0F73B}"/>
              </a:ext>
            </a:extLst>
          </p:cNvPr>
          <p:cNvSpPr>
            <a:spLocks noGrp="1"/>
          </p:cNvSpPr>
          <p:nvPr>
            <p:ph sz="half" idx="2"/>
          </p:nvPr>
        </p:nvSpPr>
        <p:spPr>
          <a:xfrm>
            <a:off x="563563" y="2505075"/>
            <a:ext cx="5513387" cy="3684588"/>
          </a:xfrm>
        </p:spPr>
        <p:txBody>
          <a:bodyPr>
            <a:noAutofit/>
          </a:bodyPr>
          <a:lstStyle/>
          <a:p>
            <a:pPr marL="0" indent="0">
              <a:buNone/>
            </a:pPr>
            <a:endParaRPr lang="en-US" sz="1500" b="1" dirty="0">
              <a:ea typeface="Calibri" panose="020F0502020204030204" pitchFamily="34" charset="0"/>
              <a:cs typeface="Times New Roman" panose="02020603050405020304" pitchFamily="18" charset="0"/>
            </a:endParaRPr>
          </a:p>
          <a:p>
            <a:pPr lvl="1">
              <a:lnSpc>
                <a:spcPct val="107000"/>
              </a:lnSpc>
              <a:spcBef>
                <a:spcPts val="0"/>
              </a:spcBef>
            </a:pPr>
            <a:r>
              <a:rPr lang="en-US" sz="1500" dirty="0">
                <a:ea typeface="Calibri" panose="020F0502020204030204" pitchFamily="34" charset="0"/>
                <a:cs typeface="Calibri" panose="020F0502020204030204" pitchFamily="34" charset="0"/>
              </a:rPr>
              <a:t>Is the scanner built and optimized for fast batch scanning and copying? </a:t>
            </a:r>
          </a:p>
          <a:p>
            <a:pPr lvl="1">
              <a:lnSpc>
                <a:spcPct val="107000"/>
              </a:lnSpc>
              <a:spcBef>
                <a:spcPts val="0"/>
              </a:spcBef>
            </a:pPr>
            <a:r>
              <a:rPr lang="en-US" sz="1500" dirty="0">
                <a:ea typeface="Calibri" panose="020F0502020204030204" pitchFamily="34" charset="0"/>
                <a:cs typeface="Calibri" panose="020F0502020204030204" pitchFamily="34" charset="0"/>
              </a:rPr>
              <a:t>Once set for batch scanning mode or copying can you continuously feed originals or does the operator have to interact with the scanner after each scan? Or do you have to wait for the scanner to finish processing the previous scan?</a:t>
            </a:r>
          </a:p>
          <a:p>
            <a:pPr lvl="1">
              <a:lnSpc>
                <a:spcPct val="107000"/>
              </a:lnSpc>
              <a:spcBef>
                <a:spcPts val="0"/>
              </a:spcBef>
            </a:pPr>
            <a:r>
              <a:rPr lang="en-US" sz="1500" dirty="0">
                <a:ea typeface="Calibri" panose="020F0502020204030204" pitchFamily="34" charset="0"/>
                <a:cs typeface="Calibri" panose="020F0502020204030204" pitchFamily="34" charset="0"/>
              </a:rPr>
              <a:t>Is the auto sizing accurate in both scan and copy mode?</a:t>
            </a:r>
          </a:p>
          <a:p>
            <a:pPr lvl="1">
              <a:lnSpc>
                <a:spcPct val="107000"/>
              </a:lnSpc>
              <a:spcBef>
                <a:spcPts val="0"/>
              </a:spcBef>
            </a:pPr>
            <a:r>
              <a:rPr lang="en-US" sz="1500" dirty="0">
                <a:ea typeface="Calibri" panose="020F0502020204030204" pitchFamily="34" charset="0"/>
                <a:cs typeface="Calibri" panose="020F0502020204030204" pitchFamily="34" charset="0"/>
              </a:rPr>
              <a:t>Does the scanner need additional software to do batch or production scanning?</a:t>
            </a:r>
          </a:p>
          <a:p>
            <a:pPr lvl="1">
              <a:lnSpc>
                <a:spcPct val="107000"/>
              </a:lnSpc>
              <a:spcBef>
                <a:spcPts val="0"/>
              </a:spcBef>
            </a:pPr>
            <a:r>
              <a:rPr lang="en-US" sz="1500" dirty="0">
                <a:ea typeface="Calibri" panose="020F0502020204030204" pitchFamily="34" charset="0"/>
                <a:cs typeface="Calibri" panose="020F0502020204030204" pitchFamily="34" charset="0"/>
              </a:rPr>
              <a:t>Can the scanner handle thicker originals if required?</a:t>
            </a:r>
          </a:p>
          <a:p>
            <a:endParaRPr lang="en-US" sz="1500" dirty="0">
              <a:latin typeface="+mn-lt"/>
              <a:cs typeface="Calibri" panose="020F0502020204030204" pitchFamily="34" charset="0"/>
            </a:endParaRPr>
          </a:p>
        </p:txBody>
      </p:sp>
      <p:sp>
        <p:nvSpPr>
          <p:cNvPr id="6" name="Content Placeholder 5"/>
          <p:cNvSpPr>
            <a:spLocks noGrp="1"/>
          </p:cNvSpPr>
          <p:nvPr>
            <p:ph sz="quarter" idx="4"/>
          </p:nvPr>
        </p:nvSpPr>
        <p:spPr>
          <a:xfrm>
            <a:off x="5762624" y="2505075"/>
            <a:ext cx="6276975" cy="3684588"/>
          </a:xfrm>
        </p:spPr>
        <p:txBody>
          <a:bodyPr>
            <a:noAutofit/>
          </a:bodyPr>
          <a:lstStyle/>
          <a:p>
            <a:endParaRPr lang="en-US" sz="1500" b="1" dirty="0">
              <a:cs typeface="Calibri" panose="020F0502020204030204" pitchFamily="34" charset="0"/>
            </a:endParaRPr>
          </a:p>
          <a:p>
            <a:pPr marL="900113" lvl="1" indent="-342900">
              <a:lnSpc>
                <a:spcPct val="107000"/>
              </a:lnSpc>
              <a:spcBef>
                <a:spcPts val="0"/>
              </a:spcBef>
            </a:pPr>
            <a:r>
              <a:rPr lang="en-US" sz="1500" dirty="0">
                <a:ea typeface="Calibri" panose="020F0502020204030204" pitchFamily="34" charset="0"/>
                <a:cs typeface="Calibri" panose="020F0502020204030204" pitchFamily="34" charset="0"/>
              </a:rPr>
              <a:t>Will the scanner scan a 48 bit color file and deliver back a 48 bit color file?</a:t>
            </a:r>
          </a:p>
          <a:p>
            <a:pPr marL="900113" lvl="1" indent="-342900">
              <a:lnSpc>
                <a:spcPct val="107000"/>
              </a:lnSpc>
              <a:spcBef>
                <a:spcPts val="0"/>
              </a:spcBef>
            </a:pPr>
            <a:r>
              <a:rPr lang="en-US" sz="1500" dirty="0">
                <a:ea typeface="Calibri" panose="020F0502020204030204" pitchFamily="34" charset="0"/>
                <a:cs typeface="Calibri" panose="020F0502020204030204" pitchFamily="34" charset="0"/>
              </a:rPr>
              <a:t>Will the scanner scan a 16 bit gray scale file and deliver back a 16 bit grayscale file.</a:t>
            </a:r>
          </a:p>
          <a:p>
            <a:pPr marL="900113" lvl="1" indent="-342900">
              <a:lnSpc>
                <a:spcPct val="107000"/>
              </a:lnSpc>
              <a:spcBef>
                <a:spcPts val="0"/>
              </a:spcBef>
            </a:pPr>
            <a:r>
              <a:rPr lang="en-US" sz="1500" dirty="0">
                <a:ea typeface="Calibri" panose="020F0502020204030204" pitchFamily="34" charset="0"/>
                <a:cs typeface="Calibri" panose="020F0502020204030204" pitchFamily="34" charset="0"/>
              </a:rPr>
              <a:t>If the scanner technology is CIS (Contact Image Sensor) will it still capture 48 bit color files?</a:t>
            </a:r>
          </a:p>
          <a:p>
            <a:pPr marL="900113" lvl="1" indent="-342900">
              <a:lnSpc>
                <a:spcPct val="107000"/>
              </a:lnSpc>
              <a:spcBef>
                <a:spcPts val="0"/>
              </a:spcBef>
            </a:pPr>
            <a:r>
              <a:rPr lang="en-US" sz="1500" dirty="0">
                <a:ea typeface="Calibri" panose="020F0502020204030204" pitchFamily="34" charset="0"/>
                <a:cs typeface="Calibri" panose="020F0502020204030204" pitchFamily="34" charset="0"/>
              </a:rPr>
              <a:t>If the scanner technology is CIS (Contact Image Sensor) will it still capture 16-bit grayscale files?</a:t>
            </a:r>
          </a:p>
          <a:p>
            <a:pPr marL="900113" lvl="1" indent="-342900">
              <a:lnSpc>
                <a:spcPct val="107000"/>
              </a:lnSpc>
              <a:spcBef>
                <a:spcPts val="0"/>
              </a:spcBef>
            </a:pPr>
            <a:r>
              <a:rPr lang="en-US" sz="1500" dirty="0">
                <a:ea typeface="Calibri" panose="020F0502020204030204" pitchFamily="34" charset="0"/>
                <a:cs typeface="Calibri" panose="020F0502020204030204" pitchFamily="34" charset="0"/>
              </a:rPr>
              <a:t>What is the true optical resolution of the scanner and will it scan 1 DPI increments up to the maximum resolution.</a:t>
            </a:r>
          </a:p>
          <a:p>
            <a:endParaRPr lang="en-US" sz="1500" dirty="0"/>
          </a:p>
        </p:txBody>
      </p:sp>
      <p:sp>
        <p:nvSpPr>
          <p:cNvPr id="7" name="Date Placeholder 6"/>
          <p:cNvSpPr>
            <a:spLocks noGrp="1"/>
          </p:cNvSpPr>
          <p:nvPr>
            <p:ph type="dt" sz="half" idx="10"/>
          </p:nvPr>
        </p:nvSpPr>
        <p:spPr/>
        <p:txBody>
          <a:bodyPr/>
          <a:lstStyle/>
          <a:p>
            <a:fld id="{21C9CAAC-3EF6-4C10-AC6A-7ABAC6209FBD}" type="datetime3">
              <a:rPr lang="en-US" smtClean="0"/>
              <a:pPr/>
              <a:t>21 September 2020</a:t>
            </a:fld>
            <a:r>
              <a:rPr lang="en-US"/>
              <a:t>, </a:t>
            </a:r>
            <a:r>
              <a:rPr lang="en-DK"/>
              <a:t>©</a:t>
            </a:r>
            <a:r>
              <a:rPr lang="en-US"/>
              <a:t> Contex, </a:t>
            </a:r>
            <a:fld id="{9AED7805-E8E1-4F8E-8320-70C6D6D78543}" type="slidenum">
              <a:rPr lang="en-US" smtClean="0"/>
              <a:pPr/>
              <a:t>40</a:t>
            </a:fld>
            <a:endParaRPr lang="en-US" dirty="0"/>
          </a:p>
        </p:txBody>
      </p:sp>
      <p:pic>
        <p:nvPicPr>
          <p:cNvPr id="8" name="Picture 7">
            <a:extLst>
              <a:ext uri="{FF2B5EF4-FFF2-40B4-BE49-F238E27FC236}">
                <a16:creationId xmlns:a16="http://schemas.microsoft.com/office/drawing/2014/main" id="{662BBFBB-F692-4056-9610-490179F6E0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Tree>
    <p:extLst>
      <p:ext uri="{BB962C8B-B14F-4D97-AF65-F5344CB8AC3E}">
        <p14:creationId xmlns:p14="http://schemas.microsoft.com/office/powerpoint/2010/main" val="20209250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2DD51-4780-4360-A7FF-0347E0C26E5A}"/>
              </a:ext>
            </a:extLst>
          </p:cNvPr>
          <p:cNvSpPr>
            <a:spLocks noGrp="1"/>
          </p:cNvSpPr>
          <p:nvPr>
            <p:ph type="title"/>
          </p:nvPr>
        </p:nvSpPr>
        <p:spPr/>
        <p:txBody>
          <a:bodyPr/>
          <a:lstStyle/>
          <a:p>
            <a:r>
              <a:rPr lang="en-US" dirty="0"/>
              <a:t>Top 5 issues that effect productivity</a:t>
            </a:r>
          </a:p>
        </p:txBody>
      </p:sp>
      <p:sp>
        <p:nvSpPr>
          <p:cNvPr id="3" name="Text Placeholder 2"/>
          <p:cNvSpPr>
            <a:spLocks noGrp="1"/>
          </p:cNvSpPr>
          <p:nvPr>
            <p:ph type="body" idx="1"/>
          </p:nvPr>
        </p:nvSpPr>
        <p:spPr/>
        <p:txBody>
          <a:bodyPr/>
          <a:lstStyle/>
          <a:p>
            <a:r>
              <a:rPr lang="en-US" dirty="0">
                <a:cs typeface="Calibri" panose="020F0502020204030204" pitchFamily="34" charset="0"/>
              </a:rPr>
              <a:t>Scanner connection:</a:t>
            </a:r>
          </a:p>
        </p:txBody>
      </p:sp>
      <p:sp>
        <p:nvSpPr>
          <p:cNvPr id="13" name="Content Placeholder 4">
            <a:extLst>
              <a:ext uri="{FF2B5EF4-FFF2-40B4-BE49-F238E27FC236}">
                <a16:creationId xmlns:a16="http://schemas.microsoft.com/office/drawing/2014/main" id="{2F12CE22-713B-45AC-A71F-62B708E0F73B}"/>
              </a:ext>
            </a:extLst>
          </p:cNvPr>
          <p:cNvSpPr>
            <a:spLocks noGrp="1"/>
          </p:cNvSpPr>
          <p:nvPr>
            <p:ph sz="half" idx="2"/>
          </p:nvPr>
        </p:nvSpPr>
        <p:spPr>
          <a:xfrm>
            <a:off x="563563" y="2505075"/>
            <a:ext cx="5513387" cy="3684588"/>
          </a:xfrm>
        </p:spPr>
        <p:txBody>
          <a:bodyPr>
            <a:noAutofit/>
          </a:bodyPr>
          <a:lstStyle/>
          <a:p>
            <a:pPr marL="0" indent="0">
              <a:buNone/>
            </a:pPr>
            <a:endParaRPr lang="en-US" sz="1500" b="1" dirty="0">
              <a:ea typeface="Calibri" panose="020F0502020204030204" pitchFamily="34" charset="0"/>
              <a:cs typeface="Times New Roman" panose="02020603050405020304" pitchFamily="18" charset="0"/>
            </a:endParaRPr>
          </a:p>
          <a:p>
            <a:pPr lvl="1">
              <a:lnSpc>
                <a:spcPct val="107000"/>
              </a:lnSpc>
              <a:spcBef>
                <a:spcPts val="0"/>
              </a:spcBef>
            </a:pPr>
            <a:r>
              <a:rPr lang="en-US" sz="1500" dirty="0">
                <a:ea typeface="Calibri" panose="020F0502020204030204" pitchFamily="34" charset="0"/>
                <a:cs typeface="Calibri" panose="020F0502020204030204" pitchFamily="34" charset="0"/>
              </a:rPr>
              <a:t>Is it network or USB connected? </a:t>
            </a:r>
          </a:p>
          <a:p>
            <a:pPr lvl="1">
              <a:lnSpc>
                <a:spcPct val="107000"/>
              </a:lnSpc>
              <a:spcBef>
                <a:spcPts val="0"/>
              </a:spcBef>
            </a:pPr>
            <a:r>
              <a:rPr lang="en-US" sz="1500" dirty="0">
                <a:ea typeface="Calibri" panose="020F0502020204030204" pitchFamily="34" charset="0"/>
                <a:cs typeface="Calibri" panose="020F0502020204030204" pitchFamily="34" charset="0"/>
              </a:rPr>
              <a:t>USB 2 or 3</a:t>
            </a:r>
          </a:p>
          <a:p>
            <a:pPr lvl="1">
              <a:lnSpc>
                <a:spcPct val="107000"/>
              </a:lnSpc>
              <a:spcBef>
                <a:spcPts val="0"/>
              </a:spcBef>
            </a:pPr>
            <a:r>
              <a:rPr lang="en-US" sz="1500" dirty="0">
                <a:ea typeface="Calibri" panose="020F0502020204030204" pitchFamily="34" charset="0"/>
                <a:cs typeface="Calibri" panose="020F0502020204030204" pitchFamily="34" charset="0"/>
              </a:rPr>
              <a:t>Is it connected directly to the network or through a PC to the network? </a:t>
            </a:r>
          </a:p>
          <a:p>
            <a:pPr lvl="1">
              <a:lnSpc>
                <a:spcPct val="107000"/>
              </a:lnSpc>
              <a:spcBef>
                <a:spcPts val="0"/>
              </a:spcBef>
            </a:pPr>
            <a:r>
              <a:rPr lang="en-US" sz="1500" dirty="0">
                <a:ea typeface="Calibri" panose="020F0502020204030204" pitchFamily="34" charset="0"/>
                <a:cs typeface="Calibri" panose="020F0502020204030204" pitchFamily="34" charset="0"/>
              </a:rPr>
              <a:t>How fast is the network and is their security software on the network that can cause delays or disruptions?  </a:t>
            </a:r>
          </a:p>
          <a:p>
            <a:endParaRPr lang="en-US" sz="1500" dirty="0">
              <a:latin typeface="+mn-lt"/>
              <a:cs typeface="Calibri" panose="020F0502020204030204" pitchFamily="34" charset="0"/>
            </a:endParaRPr>
          </a:p>
        </p:txBody>
      </p:sp>
      <p:sp>
        <p:nvSpPr>
          <p:cNvPr id="5" name="Text Placeholder 4"/>
          <p:cNvSpPr>
            <a:spLocks noGrp="1"/>
          </p:cNvSpPr>
          <p:nvPr>
            <p:ph type="body" sz="quarter" idx="3"/>
          </p:nvPr>
        </p:nvSpPr>
        <p:spPr/>
        <p:txBody>
          <a:bodyPr/>
          <a:lstStyle/>
          <a:p>
            <a:r>
              <a:rPr lang="en-US" dirty="0"/>
              <a:t>Computer hardware:</a:t>
            </a:r>
          </a:p>
        </p:txBody>
      </p:sp>
      <p:sp>
        <p:nvSpPr>
          <p:cNvPr id="6" name="Content Placeholder 5"/>
          <p:cNvSpPr>
            <a:spLocks noGrp="1"/>
          </p:cNvSpPr>
          <p:nvPr>
            <p:ph sz="quarter" idx="4"/>
          </p:nvPr>
        </p:nvSpPr>
        <p:spPr>
          <a:xfrm>
            <a:off x="5762624" y="2505075"/>
            <a:ext cx="6276975" cy="3684588"/>
          </a:xfrm>
        </p:spPr>
        <p:txBody>
          <a:bodyPr>
            <a:noAutofit/>
          </a:bodyPr>
          <a:lstStyle/>
          <a:p>
            <a:endParaRPr lang="en-US" sz="1500" b="1" dirty="0">
              <a:cs typeface="Calibri" panose="020F0502020204030204" pitchFamily="34" charset="0"/>
            </a:endParaRPr>
          </a:p>
          <a:p>
            <a:pPr lvl="1">
              <a:lnSpc>
                <a:spcPct val="107000"/>
              </a:lnSpc>
              <a:spcBef>
                <a:spcPts val="0"/>
              </a:spcBef>
            </a:pPr>
            <a:r>
              <a:rPr lang="en-US" sz="1500" dirty="0">
                <a:ea typeface="Calibri" panose="020F0502020204030204" pitchFamily="34" charset="0"/>
                <a:cs typeface="Calibri" panose="020F0502020204030204" pitchFamily="34" charset="0"/>
              </a:rPr>
              <a:t>How old is the computer?</a:t>
            </a:r>
          </a:p>
          <a:p>
            <a:pPr lvl="1">
              <a:lnSpc>
                <a:spcPct val="107000"/>
              </a:lnSpc>
              <a:spcBef>
                <a:spcPts val="0"/>
              </a:spcBef>
            </a:pPr>
            <a:r>
              <a:rPr lang="en-US" sz="1500" dirty="0">
                <a:ea typeface="Calibri" panose="020F0502020204030204" pitchFamily="34" charset="0"/>
                <a:cs typeface="Calibri" panose="020F0502020204030204" pitchFamily="34" charset="0"/>
              </a:rPr>
              <a:t>How much Ram in the computer?</a:t>
            </a:r>
          </a:p>
          <a:p>
            <a:pPr lvl="1">
              <a:lnSpc>
                <a:spcPct val="107000"/>
              </a:lnSpc>
              <a:spcBef>
                <a:spcPts val="0"/>
              </a:spcBef>
            </a:pPr>
            <a:r>
              <a:rPr lang="en-US" sz="1500" dirty="0">
                <a:ea typeface="Calibri" panose="020F0502020204030204" pitchFamily="34" charset="0"/>
                <a:cs typeface="Calibri" panose="020F0502020204030204" pitchFamily="34" charset="0"/>
              </a:rPr>
              <a:t>What version operating system are they using?</a:t>
            </a:r>
          </a:p>
          <a:p>
            <a:pPr lvl="1">
              <a:lnSpc>
                <a:spcPct val="107000"/>
              </a:lnSpc>
              <a:spcBef>
                <a:spcPts val="0"/>
              </a:spcBef>
            </a:pPr>
            <a:r>
              <a:rPr lang="en-US" sz="1500" dirty="0">
                <a:ea typeface="Calibri" panose="020F0502020204030204" pitchFamily="34" charset="0"/>
                <a:cs typeface="Calibri" panose="020F0502020204030204" pitchFamily="34" charset="0"/>
              </a:rPr>
              <a:t>Does the PC or on board controller have a solid-state drive or spinning hard drive?</a:t>
            </a:r>
          </a:p>
          <a:p>
            <a:pPr lvl="1">
              <a:lnSpc>
                <a:spcPct val="107000"/>
              </a:lnSpc>
              <a:spcBef>
                <a:spcPts val="0"/>
              </a:spcBef>
            </a:pPr>
            <a:r>
              <a:rPr lang="en-US" sz="1500" dirty="0">
                <a:ea typeface="Calibri" panose="020F0502020204030204" pitchFamily="34" charset="0"/>
                <a:cs typeface="Calibri" panose="020F0502020204030204" pitchFamily="34" charset="0"/>
              </a:rPr>
              <a:t>How much “bloatware” is installed on the computer?</a:t>
            </a:r>
          </a:p>
          <a:p>
            <a:endParaRPr lang="en-US" sz="1500" dirty="0"/>
          </a:p>
        </p:txBody>
      </p:sp>
      <p:sp>
        <p:nvSpPr>
          <p:cNvPr id="7" name="Date Placeholder 6"/>
          <p:cNvSpPr>
            <a:spLocks noGrp="1"/>
          </p:cNvSpPr>
          <p:nvPr>
            <p:ph type="dt" sz="half" idx="10"/>
          </p:nvPr>
        </p:nvSpPr>
        <p:spPr/>
        <p:txBody>
          <a:bodyPr/>
          <a:lstStyle/>
          <a:p>
            <a:fld id="{21C9CAAC-3EF6-4C10-AC6A-7ABAC6209FBD}" type="datetime3">
              <a:rPr lang="en-US" smtClean="0"/>
              <a:pPr/>
              <a:t>21 September 2020</a:t>
            </a:fld>
            <a:r>
              <a:rPr lang="en-US"/>
              <a:t>, </a:t>
            </a:r>
            <a:r>
              <a:rPr lang="en-DK"/>
              <a:t>©</a:t>
            </a:r>
            <a:r>
              <a:rPr lang="en-US"/>
              <a:t> Contex, </a:t>
            </a:r>
            <a:fld id="{9AED7805-E8E1-4F8E-8320-70C6D6D78543}" type="slidenum">
              <a:rPr lang="en-US" smtClean="0"/>
              <a:pPr/>
              <a:t>41</a:t>
            </a:fld>
            <a:endParaRPr lang="en-US" dirty="0"/>
          </a:p>
        </p:txBody>
      </p:sp>
      <p:pic>
        <p:nvPicPr>
          <p:cNvPr id="8" name="Picture 7">
            <a:extLst>
              <a:ext uri="{FF2B5EF4-FFF2-40B4-BE49-F238E27FC236}">
                <a16:creationId xmlns:a16="http://schemas.microsoft.com/office/drawing/2014/main" id="{28652321-D628-472B-9D05-65C09354FA6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Tree>
    <p:extLst>
      <p:ext uri="{BB962C8B-B14F-4D97-AF65-F5344CB8AC3E}">
        <p14:creationId xmlns:p14="http://schemas.microsoft.com/office/powerpoint/2010/main" val="34577930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32F89-8152-4934-B42D-1D7080153258}"/>
              </a:ext>
            </a:extLst>
          </p:cNvPr>
          <p:cNvSpPr>
            <a:spLocks noGrp="1"/>
          </p:cNvSpPr>
          <p:nvPr>
            <p:ph type="title"/>
          </p:nvPr>
        </p:nvSpPr>
        <p:spPr/>
        <p:txBody>
          <a:bodyPr/>
          <a:lstStyle/>
          <a:p>
            <a:r>
              <a:rPr lang="en-US" dirty="0"/>
              <a:t>CIS or CCD technology</a:t>
            </a:r>
          </a:p>
        </p:txBody>
      </p:sp>
      <p:sp>
        <p:nvSpPr>
          <p:cNvPr id="3" name="Text Placeholder 2">
            <a:extLst>
              <a:ext uri="{FF2B5EF4-FFF2-40B4-BE49-F238E27FC236}">
                <a16:creationId xmlns:a16="http://schemas.microsoft.com/office/drawing/2014/main" id="{07820FE4-F346-49BE-B3D7-E3B682F4FBB4}"/>
              </a:ext>
            </a:extLst>
          </p:cNvPr>
          <p:cNvSpPr>
            <a:spLocks noGrp="1"/>
          </p:cNvSpPr>
          <p:nvPr>
            <p:ph type="body" idx="1"/>
          </p:nvPr>
        </p:nvSpPr>
        <p:spPr/>
        <p:txBody>
          <a:bodyPr/>
          <a:lstStyle/>
          <a:p>
            <a:r>
              <a:rPr lang="en-US" dirty="0"/>
              <a:t>CIS</a:t>
            </a:r>
          </a:p>
        </p:txBody>
      </p:sp>
      <p:sp>
        <p:nvSpPr>
          <p:cNvPr id="4" name="Content Placeholder 3">
            <a:extLst>
              <a:ext uri="{FF2B5EF4-FFF2-40B4-BE49-F238E27FC236}">
                <a16:creationId xmlns:a16="http://schemas.microsoft.com/office/drawing/2014/main" id="{58540A8F-A6EC-4040-BCBF-ED9D04E5BF59}"/>
              </a:ext>
            </a:extLst>
          </p:cNvPr>
          <p:cNvSpPr>
            <a:spLocks noGrp="1"/>
          </p:cNvSpPr>
          <p:nvPr>
            <p:ph sz="half" idx="2"/>
          </p:nvPr>
        </p:nvSpPr>
        <p:spPr/>
        <p:txBody>
          <a:bodyPr>
            <a:normAutofit fontScale="62500" lnSpcReduction="20000"/>
          </a:bodyPr>
          <a:lstStyle/>
          <a:p>
            <a:pPr marL="0" indent="0">
              <a:buNone/>
            </a:pPr>
            <a:r>
              <a:rPr lang="en-US" dirty="0"/>
              <a:t>Contex CIS scanners use high-end contact image sensors that capture accurate detail in high resolution and 48-bit color. This provides the ability to scan both monochrome and color documents precisely and inexpensively.</a:t>
            </a:r>
          </a:p>
          <a:p>
            <a:pPr marL="0" indent="0">
              <a:buNone/>
            </a:pPr>
            <a:r>
              <a:rPr lang="en-US" dirty="0"/>
              <a:t>When choosing a CIS scanner, it is important to make sure that this technology is going to meet your needs.</a:t>
            </a:r>
          </a:p>
          <a:p>
            <a:pPr marL="0" indent="0">
              <a:buNone/>
            </a:pPr>
            <a:r>
              <a:rPr lang="en-US" dirty="0"/>
              <a:t>Highest quality can be obtained when scanning documents that are not rigid, heavily folded, or wrinkled, and will lay flat against the glass plate preventing color or focus loss, capturing all the details of the document. However, dual  LED sensors provide additional lighting from two angles to assist scanning folded or wrinkled documents.</a:t>
            </a:r>
          </a:p>
          <a:p>
            <a:pPr marL="0" indent="0">
              <a:buNone/>
            </a:pPr>
            <a:r>
              <a:rPr lang="en-US" dirty="0"/>
              <a:t>Color, grey, or monochrome is perfectly captured in scanners using CIS technology. However, the lighting is typically brighter in a CIS module, so it’s important to have an application such as </a:t>
            </a:r>
            <a:r>
              <a:rPr lang="en-US" dirty="0" err="1"/>
              <a:t>Nextimage</a:t>
            </a:r>
            <a:r>
              <a:rPr lang="en-US" dirty="0"/>
              <a:t> to manage this additional contrast.</a:t>
            </a:r>
          </a:p>
        </p:txBody>
      </p:sp>
      <p:sp>
        <p:nvSpPr>
          <p:cNvPr id="5" name="Text Placeholder 4">
            <a:extLst>
              <a:ext uri="{FF2B5EF4-FFF2-40B4-BE49-F238E27FC236}">
                <a16:creationId xmlns:a16="http://schemas.microsoft.com/office/drawing/2014/main" id="{0893902B-4F56-4E8C-B9D3-DA33223042BB}"/>
              </a:ext>
            </a:extLst>
          </p:cNvPr>
          <p:cNvSpPr>
            <a:spLocks noGrp="1"/>
          </p:cNvSpPr>
          <p:nvPr>
            <p:ph type="body" sz="quarter" idx="3"/>
          </p:nvPr>
        </p:nvSpPr>
        <p:spPr/>
        <p:txBody>
          <a:bodyPr/>
          <a:lstStyle/>
          <a:p>
            <a:r>
              <a:rPr lang="en-US" dirty="0"/>
              <a:t>CCD</a:t>
            </a:r>
          </a:p>
        </p:txBody>
      </p:sp>
      <p:sp>
        <p:nvSpPr>
          <p:cNvPr id="6" name="Content Placeholder 5">
            <a:extLst>
              <a:ext uri="{FF2B5EF4-FFF2-40B4-BE49-F238E27FC236}">
                <a16:creationId xmlns:a16="http://schemas.microsoft.com/office/drawing/2014/main" id="{7D8B8A63-D714-4559-B09A-301BE4697B5D}"/>
              </a:ext>
            </a:extLst>
          </p:cNvPr>
          <p:cNvSpPr>
            <a:spLocks noGrp="1"/>
          </p:cNvSpPr>
          <p:nvPr>
            <p:ph sz="quarter" idx="4"/>
          </p:nvPr>
        </p:nvSpPr>
        <p:spPr/>
        <p:txBody>
          <a:bodyPr>
            <a:normAutofit fontScale="62500" lnSpcReduction="20000"/>
          </a:bodyPr>
          <a:lstStyle/>
          <a:p>
            <a:pPr marL="0" indent="0">
              <a:buNone/>
            </a:pPr>
            <a:r>
              <a:rPr lang="en-US" dirty="0"/>
              <a:t>Contex CCD scanners use high-end optic lenses that capture extremely accurate detail in high resolution and with deep focal length. This provides flexibility to scan a diverse array of document types.</a:t>
            </a:r>
          </a:p>
          <a:p>
            <a:r>
              <a:rPr lang="en-US" dirty="0"/>
              <a:t>Rigid documents that may not lay flat against the glass plate are no problem. CCD technology keeps everything in focus and captures full color depth.</a:t>
            </a:r>
          </a:p>
          <a:p>
            <a:r>
              <a:rPr lang="en-US" dirty="0"/>
              <a:t>Black and white maps, GIS documents, color photos are all captured with equal precision.</a:t>
            </a:r>
          </a:p>
          <a:p>
            <a:r>
              <a:rPr lang="en-US" dirty="0"/>
              <a:t>Color, grey, or monochrome are captured using the best CCDs and the best image processing available in the business.</a:t>
            </a:r>
          </a:p>
        </p:txBody>
      </p:sp>
      <p:sp>
        <p:nvSpPr>
          <p:cNvPr id="7" name="Date Placeholder 6">
            <a:extLst>
              <a:ext uri="{FF2B5EF4-FFF2-40B4-BE49-F238E27FC236}">
                <a16:creationId xmlns:a16="http://schemas.microsoft.com/office/drawing/2014/main" id="{E6C859BF-890A-46F1-8CD9-902BA9BAADDB}"/>
              </a:ext>
            </a:extLst>
          </p:cNvPr>
          <p:cNvSpPr>
            <a:spLocks noGrp="1"/>
          </p:cNvSpPr>
          <p:nvPr>
            <p:ph type="dt" sz="half" idx="10"/>
          </p:nvPr>
        </p:nvSpPr>
        <p:spPr/>
        <p:txBody>
          <a:bodyPr/>
          <a:lstStyle/>
          <a:p>
            <a:fld id="{21C9CAAC-3EF6-4C10-AC6A-7ABAC6209FBD}" type="datetime3">
              <a:rPr lang="en-US" smtClean="0"/>
              <a:pPr/>
              <a:t>21 September 2020</a:t>
            </a:fld>
            <a:r>
              <a:rPr lang="en-US"/>
              <a:t>, </a:t>
            </a:r>
            <a:r>
              <a:rPr lang="en-DK"/>
              <a:t>©</a:t>
            </a:r>
            <a:r>
              <a:rPr lang="en-US"/>
              <a:t> Contex, </a:t>
            </a:r>
            <a:fld id="{9AED7805-E8E1-4F8E-8320-70C6D6D78543}" type="slidenum">
              <a:rPr lang="en-US" smtClean="0"/>
              <a:pPr/>
              <a:t>42</a:t>
            </a:fld>
            <a:endParaRPr lang="en-US" dirty="0"/>
          </a:p>
        </p:txBody>
      </p:sp>
    </p:spTree>
    <p:extLst>
      <p:ext uri="{BB962C8B-B14F-4D97-AF65-F5344CB8AC3E}">
        <p14:creationId xmlns:p14="http://schemas.microsoft.com/office/powerpoint/2010/main" val="1169794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3677DF4-549F-4B5F-B33C-B5EAF8860535}"/>
              </a:ext>
            </a:extLst>
          </p:cNvPr>
          <p:cNvSpPr>
            <a:spLocks noGrp="1"/>
          </p:cNvSpPr>
          <p:nvPr>
            <p:ph type="title"/>
          </p:nvPr>
        </p:nvSpPr>
        <p:spPr/>
        <p:txBody>
          <a:bodyPr/>
          <a:lstStyle/>
          <a:p>
            <a:r>
              <a:rPr lang="en-US" dirty="0"/>
              <a:t>Marketing materials</a:t>
            </a:r>
          </a:p>
        </p:txBody>
      </p:sp>
      <p:sp>
        <p:nvSpPr>
          <p:cNvPr id="5" name="Content Placeholder 4">
            <a:extLst>
              <a:ext uri="{FF2B5EF4-FFF2-40B4-BE49-F238E27FC236}">
                <a16:creationId xmlns:a16="http://schemas.microsoft.com/office/drawing/2014/main" id="{0D7AA090-B30A-44EF-9C20-BE0ACFC84549}"/>
              </a:ext>
            </a:extLst>
          </p:cNvPr>
          <p:cNvSpPr>
            <a:spLocks noGrp="1"/>
          </p:cNvSpPr>
          <p:nvPr>
            <p:ph idx="1"/>
          </p:nvPr>
        </p:nvSpPr>
        <p:spPr/>
        <p:txBody>
          <a:bodyPr/>
          <a:lstStyle/>
          <a:p>
            <a:r>
              <a:rPr lang="en-US" dirty="0"/>
              <a:t>Data sheet</a:t>
            </a:r>
          </a:p>
          <a:p>
            <a:pPr lvl="1"/>
            <a:r>
              <a:rPr lang="en-US" dirty="0"/>
              <a:t>IQQX, MFP, </a:t>
            </a:r>
            <a:r>
              <a:rPr lang="en-US" dirty="0" err="1"/>
              <a:t>ScanStation</a:t>
            </a:r>
            <a:r>
              <a:rPr lang="en-US" dirty="0"/>
              <a:t> Pro</a:t>
            </a:r>
          </a:p>
          <a:p>
            <a:r>
              <a:rPr lang="en-US" dirty="0"/>
              <a:t>Product presentation PPT</a:t>
            </a:r>
          </a:p>
          <a:p>
            <a:r>
              <a:rPr lang="en-US" dirty="0"/>
              <a:t>Product photos</a:t>
            </a:r>
          </a:p>
          <a:p>
            <a:r>
              <a:rPr lang="en-US" dirty="0"/>
              <a:t>Logos</a:t>
            </a:r>
          </a:p>
          <a:p>
            <a:r>
              <a:rPr lang="en-US" dirty="0"/>
              <a:t>E-book update</a:t>
            </a:r>
          </a:p>
          <a:p>
            <a:r>
              <a:rPr lang="en-US" dirty="0"/>
              <a:t>Video introduction</a:t>
            </a:r>
          </a:p>
          <a:p>
            <a:r>
              <a:rPr lang="en-US" dirty="0"/>
              <a:t>More to come…</a:t>
            </a:r>
          </a:p>
          <a:p>
            <a:endParaRPr lang="en-US" dirty="0"/>
          </a:p>
        </p:txBody>
      </p:sp>
      <p:sp>
        <p:nvSpPr>
          <p:cNvPr id="3" name="Date Placeholder 2">
            <a:extLst>
              <a:ext uri="{FF2B5EF4-FFF2-40B4-BE49-F238E27FC236}">
                <a16:creationId xmlns:a16="http://schemas.microsoft.com/office/drawing/2014/main" id="{DD2F48F3-CC08-4547-8006-DE57A6BE7A5E}"/>
              </a:ext>
            </a:extLst>
          </p:cNvPr>
          <p:cNvSpPr>
            <a:spLocks noGrp="1"/>
          </p:cNvSpPr>
          <p:nvPr>
            <p:ph type="dt" sz="half" idx="10"/>
          </p:nvPr>
        </p:nvSpPr>
        <p:spPr/>
        <p:txBody>
          <a:bodyPr/>
          <a:lstStyle/>
          <a:p>
            <a:fld id="{3A7226ED-1921-4AB5-84B1-C807926FAFAD}" type="datetime3">
              <a:rPr lang="en-US" smtClean="0"/>
              <a:pPr/>
              <a:t>21 September 2020</a:t>
            </a:fld>
            <a:r>
              <a:rPr lang="en-US"/>
              <a:t>, </a:t>
            </a:r>
            <a:r>
              <a:rPr lang="en-DK"/>
              <a:t>©</a:t>
            </a:r>
            <a:r>
              <a:rPr lang="en-US"/>
              <a:t> Contex, </a:t>
            </a:r>
            <a:fld id="{9AED7805-E8E1-4F8E-8320-70C6D6D78543}" type="slidenum">
              <a:rPr lang="en-US" smtClean="0"/>
              <a:pPr/>
              <a:t>43</a:t>
            </a:fld>
            <a:endParaRPr lang="en-US" dirty="0"/>
          </a:p>
        </p:txBody>
      </p:sp>
      <p:pic>
        <p:nvPicPr>
          <p:cNvPr id="6" name="Picture 5">
            <a:extLst>
              <a:ext uri="{FF2B5EF4-FFF2-40B4-BE49-F238E27FC236}">
                <a16:creationId xmlns:a16="http://schemas.microsoft.com/office/drawing/2014/main" id="{098276EB-AB7A-4D0B-9CC6-C66BE7BBF6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
        <p:nvSpPr>
          <p:cNvPr id="10" name="TextBox 9">
            <a:extLst>
              <a:ext uri="{FF2B5EF4-FFF2-40B4-BE49-F238E27FC236}">
                <a16:creationId xmlns:a16="http://schemas.microsoft.com/office/drawing/2014/main" id="{D636C192-A87A-4064-8480-4D62D5E89318}"/>
              </a:ext>
            </a:extLst>
          </p:cNvPr>
          <p:cNvSpPr txBox="1"/>
          <p:nvPr/>
        </p:nvSpPr>
        <p:spPr>
          <a:xfrm rot="18758295">
            <a:off x="2176332" y="3161656"/>
            <a:ext cx="6699738" cy="461665"/>
          </a:xfrm>
          <a:prstGeom prst="rect">
            <a:avLst/>
          </a:prstGeom>
          <a:noFill/>
        </p:spPr>
        <p:txBody>
          <a:bodyPr wrap="square" rtlCol="0">
            <a:spAutoFit/>
          </a:bodyPr>
          <a:lstStyle/>
          <a:p>
            <a:r>
              <a:rPr lang="en-US" sz="2400" b="1" dirty="0">
                <a:solidFill>
                  <a:schemeClr val="accent1"/>
                </a:solidFill>
              </a:rPr>
              <a:t>All available from the New Contex Partner Site</a:t>
            </a:r>
          </a:p>
        </p:txBody>
      </p:sp>
      <p:pic>
        <p:nvPicPr>
          <p:cNvPr id="11" name="Picture 10">
            <a:extLst>
              <a:ext uri="{FF2B5EF4-FFF2-40B4-BE49-F238E27FC236}">
                <a16:creationId xmlns:a16="http://schemas.microsoft.com/office/drawing/2014/main" id="{0616621B-B79E-4706-87D9-6FB33C4C5071}"/>
              </a:ext>
            </a:extLst>
          </p:cNvPr>
          <p:cNvPicPr>
            <a:picLocks noChangeAspect="1"/>
          </p:cNvPicPr>
          <p:nvPr/>
        </p:nvPicPr>
        <p:blipFill>
          <a:blip r:embed="rId3"/>
          <a:stretch>
            <a:fillRect/>
          </a:stretch>
        </p:blipFill>
        <p:spPr>
          <a:xfrm>
            <a:off x="7795770" y="2194709"/>
            <a:ext cx="2558963" cy="362110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908603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It is great that…</a:t>
            </a:r>
          </a:p>
        </p:txBody>
      </p:sp>
      <p:sp>
        <p:nvSpPr>
          <p:cNvPr id="3" name="Text Placeholder 2"/>
          <p:cNvSpPr>
            <a:spLocks noGrp="1"/>
          </p:cNvSpPr>
          <p:nvPr>
            <p:ph type="body" idx="1"/>
          </p:nvPr>
        </p:nvSpPr>
        <p:spPr/>
        <p:txBody>
          <a:bodyPr/>
          <a:lstStyle/>
          <a:p>
            <a:r>
              <a:rPr lang="en-US" dirty="0"/>
              <a:t>as a distributor:</a:t>
            </a:r>
          </a:p>
        </p:txBody>
      </p:sp>
      <p:sp>
        <p:nvSpPr>
          <p:cNvPr id="4" name="Content Placeholder 3"/>
          <p:cNvSpPr>
            <a:spLocks noGrp="1"/>
          </p:cNvSpPr>
          <p:nvPr>
            <p:ph sz="half" idx="2"/>
          </p:nvPr>
        </p:nvSpPr>
        <p:spPr>
          <a:xfrm>
            <a:off x="839788" y="2505075"/>
            <a:ext cx="5256212" cy="3684588"/>
          </a:xfrm>
        </p:spPr>
        <p:txBody>
          <a:bodyPr>
            <a:normAutofit/>
          </a:bodyPr>
          <a:lstStyle/>
          <a:p>
            <a:r>
              <a:rPr lang="en-US" sz="2000" dirty="0"/>
              <a:t>You have the best CIS scanner on the market!</a:t>
            </a:r>
          </a:p>
          <a:p>
            <a:r>
              <a:rPr lang="en-US" sz="2000" dirty="0"/>
              <a:t>You have a product designed for a variety of uses</a:t>
            </a:r>
          </a:p>
          <a:p>
            <a:r>
              <a:rPr lang="en-US" sz="2000" dirty="0"/>
              <a:t>It is easy to sell, install and maintain</a:t>
            </a:r>
          </a:p>
          <a:p>
            <a:r>
              <a:rPr lang="en-US" sz="2000" dirty="0"/>
              <a:t>IQ Quattro X is a great product with unique features designed for its target segment</a:t>
            </a:r>
          </a:p>
          <a:p>
            <a:r>
              <a:rPr lang="en-US" sz="2000" dirty="0"/>
              <a:t>Designed for every high-productivity environment</a:t>
            </a:r>
          </a:p>
          <a:p>
            <a:endParaRPr lang="en-US" dirty="0"/>
          </a:p>
        </p:txBody>
      </p:sp>
      <p:sp>
        <p:nvSpPr>
          <p:cNvPr id="5" name="Text Placeholder 4"/>
          <p:cNvSpPr>
            <a:spLocks noGrp="1"/>
          </p:cNvSpPr>
          <p:nvPr>
            <p:ph type="body" sz="quarter" idx="3"/>
          </p:nvPr>
        </p:nvSpPr>
        <p:spPr/>
        <p:txBody>
          <a:bodyPr/>
          <a:lstStyle/>
          <a:p>
            <a:r>
              <a:rPr lang="en-US" dirty="0"/>
              <a:t>as a customer</a:t>
            </a:r>
          </a:p>
        </p:txBody>
      </p:sp>
      <p:sp>
        <p:nvSpPr>
          <p:cNvPr id="6" name="Content Placeholder 5"/>
          <p:cNvSpPr>
            <a:spLocks noGrp="1"/>
          </p:cNvSpPr>
          <p:nvPr>
            <p:ph sz="quarter" idx="4"/>
          </p:nvPr>
        </p:nvSpPr>
        <p:spPr/>
        <p:txBody>
          <a:bodyPr>
            <a:normAutofit/>
          </a:bodyPr>
          <a:lstStyle/>
          <a:p>
            <a:r>
              <a:rPr lang="en-US" sz="2000" dirty="0"/>
              <a:t>You get a product designed with your exact requirements in mind</a:t>
            </a:r>
          </a:p>
          <a:p>
            <a:r>
              <a:rPr lang="en-US" sz="2000" dirty="0"/>
              <a:t>You can work smarter with the </a:t>
            </a:r>
            <a:r>
              <a:rPr lang="en-US" sz="2000" dirty="0" err="1"/>
              <a:t>Nextimage</a:t>
            </a:r>
            <a:r>
              <a:rPr lang="en-US" sz="2000" dirty="0"/>
              <a:t> Remote</a:t>
            </a:r>
          </a:p>
          <a:p>
            <a:r>
              <a:rPr lang="en-US" sz="2000" dirty="0"/>
              <a:t>You get the best and fastest product in the industry</a:t>
            </a:r>
          </a:p>
          <a:p>
            <a:r>
              <a:rPr lang="en-US" sz="2000" dirty="0"/>
              <a:t>You get high productivity with the enhanced speed and data transfer rates – it’s the essence of productivity</a:t>
            </a:r>
          </a:p>
          <a:p>
            <a:r>
              <a:rPr lang="en-US" sz="2000" dirty="0"/>
              <a:t>You get the best CIS scanner on the market!</a:t>
            </a:r>
          </a:p>
          <a:p>
            <a:endParaRPr lang="en-US" dirty="0"/>
          </a:p>
        </p:txBody>
      </p:sp>
      <p:sp>
        <p:nvSpPr>
          <p:cNvPr id="7" name="Date Placeholder 6"/>
          <p:cNvSpPr>
            <a:spLocks noGrp="1"/>
          </p:cNvSpPr>
          <p:nvPr>
            <p:ph type="dt" sz="half" idx="10"/>
          </p:nvPr>
        </p:nvSpPr>
        <p:spPr/>
        <p:txBody>
          <a:bodyPr/>
          <a:lstStyle/>
          <a:p>
            <a:fld id="{21C9CAAC-3EF6-4C10-AC6A-7ABAC6209FBD}" type="datetime3">
              <a:rPr lang="en-US" smtClean="0"/>
              <a:pPr/>
              <a:t>21 September 2020</a:t>
            </a:fld>
            <a:r>
              <a:rPr lang="en-US"/>
              <a:t>, </a:t>
            </a:r>
            <a:r>
              <a:rPr lang="en-DK"/>
              <a:t>©</a:t>
            </a:r>
            <a:r>
              <a:rPr lang="en-US"/>
              <a:t> Contex, </a:t>
            </a:r>
            <a:fld id="{9AED7805-E8E1-4F8E-8320-70C6D6D78543}" type="slidenum">
              <a:rPr lang="en-US" smtClean="0"/>
              <a:pPr/>
              <a:t>44</a:t>
            </a:fld>
            <a:endParaRPr lang="en-US" dirty="0"/>
          </a:p>
        </p:txBody>
      </p:sp>
      <p:pic>
        <p:nvPicPr>
          <p:cNvPr id="8" name="Picture 7">
            <a:extLst>
              <a:ext uri="{FF2B5EF4-FFF2-40B4-BE49-F238E27FC236}">
                <a16:creationId xmlns:a16="http://schemas.microsoft.com/office/drawing/2014/main" id="{0486CB6C-4B68-4F44-968A-CF2555A2BE7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Tree>
    <p:extLst>
      <p:ext uri="{BB962C8B-B14F-4D97-AF65-F5344CB8AC3E}">
        <p14:creationId xmlns:p14="http://schemas.microsoft.com/office/powerpoint/2010/main" val="11445304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3376"/>
            <a:ext cx="3932237" cy="803635"/>
          </a:xfrm>
        </p:spPr>
        <p:txBody>
          <a:bodyPr>
            <a:normAutofit/>
          </a:bodyPr>
          <a:lstStyle/>
          <a:p>
            <a:r>
              <a:rPr lang="en-US" sz="4400" dirty="0"/>
              <a:t>The pitch</a:t>
            </a:r>
          </a:p>
        </p:txBody>
      </p:sp>
      <p:sp>
        <p:nvSpPr>
          <p:cNvPr id="4" name="Text Placeholder 3"/>
          <p:cNvSpPr>
            <a:spLocks noGrp="1"/>
          </p:cNvSpPr>
          <p:nvPr>
            <p:ph type="body" sz="half" idx="2"/>
          </p:nvPr>
        </p:nvSpPr>
        <p:spPr>
          <a:xfrm>
            <a:off x="839787" y="1432874"/>
            <a:ext cx="6413961" cy="4436114"/>
          </a:xfrm>
        </p:spPr>
        <p:txBody>
          <a:bodyPr>
            <a:normAutofit/>
          </a:bodyPr>
          <a:lstStyle/>
          <a:p>
            <a:pPr marL="285750" indent="-285750">
              <a:buFont typeface="Arial" panose="020B0604020202020204" pitchFamily="34" charset="0"/>
              <a:buChar char="•"/>
            </a:pPr>
            <a:r>
              <a:rPr lang="en-US" sz="2000" dirty="0"/>
              <a:t>Faster in color than any other large format scanner.</a:t>
            </a:r>
          </a:p>
          <a:p>
            <a:pPr marL="285750" indent="-285750">
              <a:buFont typeface="Arial" panose="020B0604020202020204" pitchFamily="34" charset="0"/>
              <a:buChar char="•"/>
            </a:pPr>
            <a:r>
              <a:rPr lang="en-US" sz="2000" dirty="0"/>
              <a:t>Smarter with Cloud services and GB Ethernet sharing. </a:t>
            </a:r>
          </a:p>
          <a:p>
            <a:pPr marL="285750" indent="-285750">
              <a:buFont typeface="Arial" panose="020B0604020202020204" pitchFamily="34" charset="0"/>
              <a:buChar char="•"/>
            </a:pPr>
            <a:r>
              <a:rPr lang="en-US" sz="2000" dirty="0"/>
              <a:t>Better with optimal quality and ease of use.  </a:t>
            </a:r>
          </a:p>
          <a:p>
            <a:pPr marL="285750" indent="-285750">
              <a:buFont typeface="Arial" panose="020B0604020202020204" pitchFamily="34" charset="0"/>
              <a:buChar char="•"/>
            </a:pPr>
            <a:r>
              <a:rPr lang="en-US" sz="2000" dirty="0"/>
              <a:t>Unique technology ensures market leading performance and quality. </a:t>
            </a:r>
          </a:p>
          <a:p>
            <a:endParaRPr lang="en-US" sz="2000" dirty="0"/>
          </a:p>
        </p:txBody>
      </p:sp>
      <p:sp>
        <p:nvSpPr>
          <p:cNvPr id="5" name="Date Placeholder 4"/>
          <p:cNvSpPr>
            <a:spLocks noGrp="1"/>
          </p:cNvSpPr>
          <p:nvPr>
            <p:ph type="dt" sz="half" idx="10"/>
          </p:nvPr>
        </p:nvSpPr>
        <p:spPr/>
        <p:txBody>
          <a:bodyPr/>
          <a:lstStyle/>
          <a:p>
            <a:fld id="{AB18EB49-A549-4675-8773-909CACBBBDB0}" type="datetime3">
              <a:rPr lang="en-US" smtClean="0"/>
              <a:pPr/>
              <a:t>21 September 2020</a:t>
            </a:fld>
            <a:r>
              <a:rPr lang="en-US"/>
              <a:t>, </a:t>
            </a:r>
            <a:r>
              <a:rPr lang="en-DK"/>
              <a:t>©</a:t>
            </a:r>
            <a:r>
              <a:rPr lang="en-US"/>
              <a:t> Contex, </a:t>
            </a:r>
            <a:fld id="{9AED7805-E8E1-4F8E-8320-70C6D6D78543}" type="slidenum">
              <a:rPr lang="en-US" smtClean="0"/>
              <a:pPr/>
              <a:t>45</a:t>
            </a:fld>
            <a:endParaRPr lang="en-US" dirty="0"/>
          </a:p>
        </p:txBody>
      </p:sp>
      <p:pic>
        <p:nvPicPr>
          <p:cNvPr id="8" name="Picture 7">
            <a:extLst>
              <a:ext uri="{FF2B5EF4-FFF2-40B4-BE49-F238E27FC236}">
                <a16:creationId xmlns:a16="http://schemas.microsoft.com/office/drawing/2014/main" id="{F4C1FD77-9E70-4C4F-AE87-E71640C272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3958"/>
            <a:ext cx="12192000" cy="8128955"/>
          </a:xfrm>
          <a:prstGeom prst="rect">
            <a:avLst/>
          </a:prstGeom>
        </p:spPr>
      </p:pic>
    </p:spTree>
    <p:extLst>
      <p:ext uri="{BB962C8B-B14F-4D97-AF65-F5344CB8AC3E}">
        <p14:creationId xmlns:p14="http://schemas.microsoft.com/office/powerpoint/2010/main" val="32521072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3376"/>
            <a:ext cx="3932237" cy="803635"/>
          </a:xfrm>
        </p:spPr>
        <p:txBody>
          <a:bodyPr>
            <a:normAutofit/>
          </a:bodyPr>
          <a:lstStyle/>
          <a:p>
            <a:r>
              <a:rPr lang="en-US" sz="4400" dirty="0"/>
              <a:t>The pitch</a:t>
            </a:r>
          </a:p>
        </p:txBody>
      </p:sp>
      <p:sp>
        <p:nvSpPr>
          <p:cNvPr id="4" name="Text Placeholder 3"/>
          <p:cNvSpPr>
            <a:spLocks noGrp="1"/>
          </p:cNvSpPr>
          <p:nvPr>
            <p:ph type="body" sz="half" idx="2"/>
          </p:nvPr>
        </p:nvSpPr>
        <p:spPr>
          <a:xfrm>
            <a:off x="839787" y="1808162"/>
            <a:ext cx="5256213" cy="4060825"/>
          </a:xfrm>
        </p:spPr>
        <p:txBody>
          <a:bodyPr>
            <a:normAutofit/>
          </a:bodyPr>
          <a:lstStyle/>
          <a:p>
            <a:pPr marL="285750" indent="-285750">
              <a:buFont typeface="Arial" panose="020B0604020202020204" pitchFamily="34" charset="0"/>
              <a:buChar char="•"/>
            </a:pPr>
            <a:r>
              <a:rPr lang="en-US" sz="2400" dirty="0"/>
              <a:t>Faster in color than any other large format CIS scanner</a:t>
            </a:r>
          </a:p>
          <a:p>
            <a:pPr marL="285750" indent="-285750">
              <a:buFont typeface="Arial" panose="020B0604020202020204" pitchFamily="34" charset="0"/>
              <a:buChar char="•"/>
            </a:pPr>
            <a:r>
              <a:rPr lang="en-US" sz="2400" dirty="0"/>
              <a:t>Four available solutions – adapt to the way you work</a:t>
            </a:r>
          </a:p>
          <a:p>
            <a:pPr marL="285750" indent="-285750">
              <a:buFont typeface="Arial" panose="020B0604020202020204" pitchFamily="34" charset="0"/>
              <a:buChar char="•"/>
            </a:pPr>
            <a:r>
              <a:rPr lang="en-US" sz="2400" dirty="0"/>
              <a:t>Better with optimal quality and ease of use </a:t>
            </a:r>
          </a:p>
          <a:p>
            <a:pPr marL="285750" indent="-285750">
              <a:buFont typeface="Arial" panose="020B0604020202020204" pitchFamily="34" charset="0"/>
              <a:buChar char="•"/>
            </a:pPr>
            <a:r>
              <a:rPr lang="en-US" sz="2400" dirty="0"/>
              <a:t>Unique technology ensures market leading performance and quality</a:t>
            </a:r>
          </a:p>
          <a:p>
            <a:pPr marL="285750" indent="-285750">
              <a:buFont typeface="Arial" panose="020B0604020202020204" pitchFamily="34" charset="0"/>
              <a:buChar char="•"/>
            </a:pPr>
            <a:r>
              <a:rPr lang="en-US" sz="2400" dirty="0"/>
              <a:t>Improve your workflow with </a:t>
            </a:r>
            <a:r>
              <a:rPr lang="en-US" sz="2400" dirty="0" err="1"/>
              <a:t>NextImage</a:t>
            </a:r>
            <a:r>
              <a:rPr lang="en-US" sz="2400" dirty="0"/>
              <a:t> Remote</a:t>
            </a:r>
          </a:p>
          <a:p>
            <a:endParaRPr lang="en-US" sz="2400" dirty="0"/>
          </a:p>
        </p:txBody>
      </p:sp>
      <p:sp>
        <p:nvSpPr>
          <p:cNvPr id="5" name="Date Placeholder 4"/>
          <p:cNvSpPr>
            <a:spLocks noGrp="1"/>
          </p:cNvSpPr>
          <p:nvPr>
            <p:ph type="dt" sz="half" idx="10"/>
          </p:nvPr>
        </p:nvSpPr>
        <p:spPr/>
        <p:txBody>
          <a:bodyPr/>
          <a:lstStyle/>
          <a:p>
            <a:fld id="{AB18EB49-A549-4675-8773-909CACBBBDB0}" type="datetime3">
              <a:rPr lang="en-US" smtClean="0"/>
              <a:pPr/>
              <a:t>21 September 2020</a:t>
            </a:fld>
            <a:r>
              <a:rPr lang="en-US"/>
              <a:t>, </a:t>
            </a:r>
            <a:r>
              <a:rPr lang="en-DK"/>
              <a:t>©</a:t>
            </a:r>
            <a:r>
              <a:rPr lang="en-US"/>
              <a:t> Contex, </a:t>
            </a:r>
            <a:fld id="{9AED7805-E8E1-4F8E-8320-70C6D6D78543}" type="slidenum">
              <a:rPr lang="en-US" smtClean="0"/>
              <a:pPr/>
              <a:t>46</a:t>
            </a:fld>
            <a:endParaRPr lang="en-US" dirty="0"/>
          </a:p>
        </p:txBody>
      </p:sp>
      <p:grpSp>
        <p:nvGrpSpPr>
          <p:cNvPr id="3" name="Group 2">
            <a:extLst>
              <a:ext uri="{FF2B5EF4-FFF2-40B4-BE49-F238E27FC236}">
                <a16:creationId xmlns:a16="http://schemas.microsoft.com/office/drawing/2014/main" id="{9BECCE2A-E3DC-4830-8197-392C5EF060E7}"/>
              </a:ext>
            </a:extLst>
          </p:cNvPr>
          <p:cNvGrpSpPr/>
          <p:nvPr/>
        </p:nvGrpSpPr>
        <p:grpSpPr>
          <a:xfrm>
            <a:off x="6096000" y="3689226"/>
            <a:ext cx="5386258" cy="2179761"/>
            <a:chOff x="4808733" y="1598242"/>
            <a:chExt cx="7802162" cy="3066073"/>
          </a:xfrm>
        </p:grpSpPr>
        <p:pic>
          <p:nvPicPr>
            <p:cNvPr id="7" name="Picture 6">
              <a:extLst>
                <a:ext uri="{FF2B5EF4-FFF2-40B4-BE49-F238E27FC236}">
                  <a16:creationId xmlns:a16="http://schemas.microsoft.com/office/drawing/2014/main" id="{931F8134-B8D9-4915-85C5-AEDC4C4D79B8}"/>
                </a:ext>
              </a:extLst>
            </p:cNvPr>
            <p:cNvPicPr>
              <a:picLocks noChangeAspect="1"/>
            </p:cNvPicPr>
            <p:nvPr/>
          </p:nvPicPr>
          <p:blipFill rotWithShape="1">
            <a:blip r:embed="rId2">
              <a:extLst>
                <a:ext uri="{28A0092B-C50C-407E-A947-70E740481C1C}">
                  <a14:useLocalDpi xmlns:a14="http://schemas.microsoft.com/office/drawing/2010/main" val="0"/>
                </a:ext>
              </a:extLst>
            </a:blip>
            <a:srcRect l="19328" t="20027" r="18973" b="20510"/>
            <a:stretch/>
          </p:blipFill>
          <p:spPr>
            <a:xfrm>
              <a:off x="5970802" y="1808163"/>
              <a:ext cx="5268492" cy="2856152"/>
            </a:xfrm>
            <a:prstGeom prst="rect">
              <a:avLst/>
            </a:prstGeom>
          </p:spPr>
        </p:pic>
        <p:sp>
          <p:nvSpPr>
            <p:cNvPr id="8" name="Rectangle 7">
              <a:extLst>
                <a:ext uri="{FF2B5EF4-FFF2-40B4-BE49-F238E27FC236}">
                  <a16:creationId xmlns:a16="http://schemas.microsoft.com/office/drawing/2014/main" id="{85785D21-C188-45A3-81B2-2C1AF47934F0}"/>
                </a:ext>
              </a:extLst>
            </p:cNvPr>
            <p:cNvSpPr/>
            <p:nvPr/>
          </p:nvSpPr>
          <p:spPr>
            <a:xfrm>
              <a:off x="7233448" y="1598242"/>
              <a:ext cx="2743199" cy="821111"/>
            </a:xfrm>
            <a:prstGeom prst="rect">
              <a:avLst/>
            </a:prstGeom>
          </p:spPr>
          <p:txBody>
            <a:bodyPr wrap="square">
              <a:spAutoFit/>
            </a:bodyPr>
            <a:lstStyle/>
            <a:p>
              <a:pPr algn="ctr"/>
              <a:r>
                <a:rPr lang="en-US" sz="2400" dirty="0"/>
                <a:t>Faster</a:t>
              </a:r>
            </a:p>
            <a:p>
              <a:pPr algn="ctr"/>
              <a:r>
                <a:rPr lang="en-US" sz="1100" dirty="0"/>
                <a:t>Data transfer and speed</a:t>
              </a:r>
            </a:p>
          </p:txBody>
        </p:sp>
        <p:sp>
          <p:nvSpPr>
            <p:cNvPr id="9" name="Rectangle 8">
              <a:extLst>
                <a:ext uri="{FF2B5EF4-FFF2-40B4-BE49-F238E27FC236}">
                  <a16:creationId xmlns:a16="http://schemas.microsoft.com/office/drawing/2014/main" id="{7630A9BB-1B8E-4CD1-94BA-854E79849151}"/>
                </a:ext>
              </a:extLst>
            </p:cNvPr>
            <p:cNvSpPr/>
            <p:nvPr/>
          </p:nvSpPr>
          <p:spPr>
            <a:xfrm>
              <a:off x="9867696" y="2753211"/>
              <a:ext cx="2743199" cy="821111"/>
            </a:xfrm>
            <a:prstGeom prst="rect">
              <a:avLst/>
            </a:prstGeom>
          </p:spPr>
          <p:txBody>
            <a:bodyPr wrap="square">
              <a:spAutoFit/>
            </a:bodyPr>
            <a:lstStyle/>
            <a:p>
              <a:pPr algn="ctr"/>
              <a:r>
                <a:rPr lang="en-US" sz="2400" dirty="0"/>
                <a:t>Smarter</a:t>
              </a:r>
            </a:p>
            <a:p>
              <a:pPr algn="ctr"/>
              <a:r>
                <a:rPr lang="en-US" sz="1100" dirty="0" err="1"/>
                <a:t>Nextimage</a:t>
              </a:r>
              <a:r>
                <a:rPr lang="en-US" sz="1100" dirty="0"/>
                <a:t> Remote app</a:t>
              </a:r>
            </a:p>
          </p:txBody>
        </p:sp>
        <p:sp>
          <p:nvSpPr>
            <p:cNvPr id="10" name="Rectangle 9">
              <a:extLst>
                <a:ext uri="{FF2B5EF4-FFF2-40B4-BE49-F238E27FC236}">
                  <a16:creationId xmlns:a16="http://schemas.microsoft.com/office/drawing/2014/main" id="{94D827D1-9882-46E9-9FF1-CBC8A7DC125A}"/>
                </a:ext>
              </a:extLst>
            </p:cNvPr>
            <p:cNvSpPr/>
            <p:nvPr/>
          </p:nvSpPr>
          <p:spPr>
            <a:xfrm>
              <a:off x="7233448" y="3840222"/>
              <a:ext cx="2743199" cy="821111"/>
            </a:xfrm>
            <a:prstGeom prst="rect">
              <a:avLst/>
            </a:prstGeom>
          </p:spPr>
          <p:txBody>
            <a:bodyPr wrap="square">
              <a:spAutoFit/>
            </a:bodyPr>
            <a:lstStyle/>
            <a:p>
              <a:pPr algn="ctr"/>
              <a:r>
                <a:rPr lang="en-US" sz="2400" dirty="0"/>
                <a:t>Better</a:t>
              </a:r>
            </a:p>
            <a:p>
              <a:pPr algn="ctr"/>
              <a:r>
                <a:rPr lang="en-US" sz="1100" dirty="0"/>
                <a:t>New Contex Live Alignment</a:t>
              </a:r>
            </a:p>
          </p:txBody>
        </p:sp>
        <p:sp>
          <p:nvSpPr>
            <p:cNvPr id="11" name="Rectangle 10">
              <a:extLst>
                <a:ext uri="{FF2B5EF4-FFF2-40B4-BE49-F238E27FC236}">
                  <a16:creationId xmlns:a16="http://schemas.microsoft.com/office/drawing/2014/main" id="{8636E565-AFEF-48FC-B1C2-C784E86BA417}"/>
                </a:ext>
              </a:extLst>
            </p:cNvPr>
            <p:cNvSpPr/>
            <p:nvPr/>
          </p:nvSpPr>
          <p:spPr>
            <a:xfrm>
              <a:off x="4808733" y="2743796"/>
              <a:ext cx="2743199" cy="821111"/>
            </a:xfrm>
            <a:prstGeom prst="rect">
              <a:avLst/>
            </a:prstGeom>
          </p:spPr>
          <p:txBody>
            <a:bodyPr wrap="square">
              <a:spAutoFit/>
            </a:bodyPr>
            <a:lstStyle/>
            <a:p>
              <a:pPr algn="ctr"/>
              <a:r>
                <a:rPr lang="en-US" sz="2400" dirty="0"/>
                <a:t>Improved</a:t>
              </a:r>
            </a:p>
            <a:p>
              <a:pPr algn="ctr"/>
              <a:r>
                <a:rPr lang="en-US" sz="1100" dirty="0"/>
                <a:t>USB-3 technology</a:t>
              </a:r>
            </a:p>
          </p:txBody>
        </p:sp>
      </p:grpSp>
      <p:pic>
        <p:nvPicPr>
          <p:cNvPr id="12" name="Picture 11">
            <a:extLst>
              <a:ext uri="{FF2B5EF4-FFF2-40B4-BE49-F238E27FC236}">
                <a16:creationId xmlns:a16="http://schemas.microsoft.com/office/drawing/2014/main" id="{BDCECB8D-4A27-4BB9-BEE3-9BE7BDBC6D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pic>
        <p:nvPicPr>
          <p:cNvPr id="14" name="Picture 13">
            <a:extLst>
              <a:ext uri="{FF2B5EF4-FFF2-40B4-BE49-F238E27FC236}">
                <a16:creationId xmlns:a16="http://schemas.microsoft.com/office/drawing/2014/main" id="{CEEAFD66-627C-47AF-A2BB-5B5E9D06B0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66537" y="431117"/>
            <a:ext cx="5500531" cy="3591847"/>
          </a:xfrm>
          <a:prstGeom prst="rect">
            <a:avLst/>
          </a:prstGeom>
        </p:spPr>
      </p:pic>
    </p:spTree>
    <p:extLst>
      <p:ext uri="{BB962C8B-B14F-4D97-AF65-F5344CB8AC3E}">
        <p14:creationId xmlns:p14="http://schemas.microsoft.com/office/powerpoint/2010/main" val="26400607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A496F6FE-3CA6-4B0F-8375-B8E49C654125}"/>
              </a:ext>
            </a:extLst>
          </p:cNvPr>
          <p:cNvSpPr>
            <a:spLocks noGrp="1"/>
          </p:cNvSpPr>
          <p:nvPr>
            <p:ph type="subTitle" idx="1"/>
          </p:nvPr>
        </p:nvSpPr>
        <p:spPr/>
        <p:txBody>
          <a:bodyPr/>
          <a:lstStyle/>
          <a:p>
            <a:r>
              <a:rPr lang="en-US" dirty="0"/>
              <a:t>Feedback &amp; Questions?</a:t>
            </a:r>
          </a:p>
        </p:txBody>
      </p:sp>
      <p:sp>
        <p:nvSpPr>
          <p:cNvPr id="3" name="Date Placeholder 2"/>
          <p:cNvSpPr>
            <a:spLocks noGrp="1"/>
          </p:cNvSpPr>
          <p:nvPr>
            <p:ph type="dt" sz="half" idx="10"/>
          </p:nvPr>
        </p:nvSpPr>
        <p:spPr/>
        <p:txBody>
          <a:bodyPr/>
          <a:lstStyle/>
          <a:p>
            <a:fld id="{3A7226ED-1921-4AB5-84B1-C807926FAFAD}" type="datetime3">
              <a:rPr lang="en-US" smtClean="0"/>
              <a:pPr/>
              <a:t>21 September 2020</a:t>
            </a:fld>
            <a:r>
              <a:rPr lang="en-US"/>
              <a:t>, </a:t>
            </a:r>
            <a:r>
              <a:rPr lang="en-DK"/>
              <a:t>©</a:t>
            </a:r>
            <a:r>
              <a:rPr lang="en-US"/>
              <a:t> Contex, </a:t>
            </a:r>
            <a:fld id="{9AED7805-E8E1-4F8E-8320-70C6D6D78543}" type="slidenum">
              <a:rPr lang="en-US" smtClean="0"/>
              <a:pPr/>
              <a:t>47</a:t>
            </a:fld>
            <a:endParaRPr lang="en-US" dirty="0"/>
          </a:p>
        </p:txBody>
      </p:sp>
    </p:spTree>
    <p:extLst>
      <p:ext uri="{BB962C8B-B14F-4D97-AF65-F5344CB8AC3E}">
        <p14:creationId xmlns:p14="http://schemas.microsoft.com/office/powerpoint/2010/main" val="34013923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02BCD2D-66AC-47DB-826D-DEBC84DF3967}"/>
              </a:ext>
            </a:extLst>
          </p:cNvPr>
          <p:cNvSpPr>
            <a:spLocks noGrp="1"/>
          </p:cNvSpPr>
          <p:nvPr>
            <p:ph type="title"/>
          </p:nvPr>
        </p:nvSpPr>
        <p:spPr/>
        <p:txBody>
          <a:bodyPr/>
          <a:lstStyle/>
          <a:p>
            <a:r>
              <a:rPr lang="en-US" dirty="0"/>
              <a:t>4 powerful models in 2 sizes:</a:t>
            </a:r>
          </a:p>
        </p:txBody>
      </p:sp>
      <p:sp>
        <p:nvSpPr>
          <p:cNvPr id="6" name="Text Placeholder 5">
            <a:extLst>
              <a:ext uri="{FF2B5EF4-FFF2-40B4-BE49-F238E27FC236}">
                <a16:creationId xmlns:a16="http://schemas.microsoft.com/office/drawing/2014/main" id="{241E05D0-538E-40D9-AB7A-A1B063B811BF}"/>
              </a:ext>
            </a:extLst>
          </p:cNvPr>
          <p:cNvSpPr>
            <a:spLocks noGrp="1"/>
          </p:cNvSpPr>
          <p:nvPr>
            <p:ph type="body" idx="1"/>
          </p:nvPr>
        </p:nvSpPr>
        <p:spPr/>
        <p:txBody>
          <a:bodyPr/>
          <a:lstStyle/>
          <a:p>
            <a:r>
              <a:rPr lang="en-US" dirty="0"/>
              <a:t>IQ QUATTRO X – 44 INCHES</a:t>
            </a:r>
          </a:p>
        </p:txBody>
      </p:sp>
      <p:graphicFrame>
        <p:nvGraphicFramePr>
          <p:cNvPr id="10" name="Content Placeholder 9">
            <a:extLst>
              <a:ext uri="{FF2B5EF4-FFF2-40B4-BE49-F238E27FC236}">
                <a16:creationId xmlns:a16="http://schemas.microsoft.com/office/drawing/2014/main" id="{06AD0735-558D-4106-9F28-1CCC94AAB563}"/>
              </a:ext>
            </a:extLst>
          </p:cNvPr>
          <p:cNvGraphicFramePr>
            <a:graphicFrameLocks noGrp="1"/>
          </p:cNvGraphicFramePr>
          <p:nvPr>
            <p:ph sz="half" idx="2"/>
            <p:extLst>
              <p:ext uri="{D42A27DB-BD31-4B8C-83A1-F6EECF244321}">
                <p14:modId xmlns:p14="http://schemas.microsoft.com/office/powerpoint/2010/main" val="775447370"/>
              </p:ext>
            </p:extLst>
          </p:nvPr>
        </p:nvGraphicFramePr>
        <p:xfrm>
          <a:off x="839788" y="2896429"/>
          <a:ext cx="5157786" cy="2972950"/>
        </p:xfrm>
        <a:graphic>
          <a:graphicData uri="http://schemas.openxmlformats.org/drawingml/2006/table">
            <a:tbl>
              <a:tblPr firstRow="1" bandRow="1">
                <a:tableStyleId>{5C22544A-7EE6-4342-B048-85BDC9FD1C3A}</a:tableStyleId>
              </a:tblPr>
              <a:tblGrid>
                <a:gridCol w="1719262">
                  <a:extLst>
                    <a:ext uri="{9D8B030D-6E8A-4147-A177-3AD203B41FA5}">
                      <a16:colId xmlns:a16="http://schemas.microsoft.com/office/drawing/2014/main" val="3032423506"/>
                    </a:ext>
                  </a:extLst>
                </a:gridCol>
                <a:gridCol w="1719262">
                  <a:extLst>
                    <a:ext uri="{9D8B030D-6E8A-4147-A177-3AD203B41FA5}">
                      <a16:colId xmlns:a16="http://schemas.microsoft.com/office/drawing/2014/main" val="1935442283"/>
                    </a:ext>
                  </a:extLst>
                </a:gridCol>
                <a:gridCol w="1719262">
                  <a:extLst>
                    <a:ext uri="{9D8B030D-6E8A-4147-A177-3AD203B41FA5}">
                      <a16:colId xmlns:a16="http://schemas.microsoft.com/office/drawing/2014/main" val="286615112"/>
                    </a:ext>
                  </a:extLst>
                </a:gridCol>
              </a:tblGrid>
              <a:tr h="336616">
                <a:tc>
                  <a:txBody>
                    <a:bodyPr/>
                    <a:lstStyle/>
                    <a:p>
                      <a:endParaRPr lang="en-US" dirty="0"/>
                    </a:p>
                  </a:txBody>
                  <a:tcPr/>
                </a:tc>
                <a:tc>
                  <a:txBody>
                    <a:bodyPr/>
                    <a:lstStyle/>
                    <a:p>
                      <a:r>
                        <a:rPr lang="en-US" dirty="0"/>
                        <a:t>4450</a:t>
                      </a:r>
                    </a:p>
                  </a:txBody>
                  <a:tcPr/>
                </a:tc>
                <a:tc>
                  <a:txBody>
                    <a:bodyPr/>
                    <a:lstStyle/>
                    <a:p>
                      <a:r>
                        <a:rPr lang="en-US" dirty="0"/>
                        <a:t>4490</a:t>
                      </a:r>
                    </a:p>
                  </a:txBody>
                  <a:tcPr/>
                </a:tc>
                <a:extLst>
                  <a:ext uri="{0D108BD9-81ED-4DB2-BD59-A6C34878D82A}">
                    <a16:rowId xmlns:a16="http://schemas.microsoft.com/office/drawing/2014/main" val="1046287541"/>
                  </a:ext>
                </a:extLst>
              </a:tr>
              <a:tr h="308565">
                <a:tc>
                  <a:txBody>
                    <a:bodyPr/>
                    <a:lstStyle/>
                    <a:p>
                      <a:r>
                        <a:rPr lang="en-US" sz="1600" dirty="0"/>
                        <a:t>Optical resolution</a:t>
                      </a:r>
                    </a:p>
                  </a:txBody>
                  <a:tcPr/>
                </a:tc>
                <a:tc>
                  <a:txBody>
                    <a:bodyPr/>
                    <a:lstStyle/>
                    <a:p>
                      <a:r>
                        <a:rPr lang="en-US" sz="1600" dirty="0"/>
                        <a:t>1200</a:t>
                      </a:r>
                    </a:p>
                  </a:txBody>
                  <a:tcPr anchor="ctr"/>
                </a:tc>
                <a:tc>
                  <a:txBody>
                    <a:bodyPr/>
                    <a:lstStyle/>
                    <a:p>
                      <a:r>
                        <a:rPr lang="en-US" sz="1600" dirty="0"/>
                        <a:t>1200</a:t>
                      </a:r>
                    </a:p>
                  </a:txBody>
                  <a:tcPr anchor="ctr"/>
                </a:tc>
                <a:extLst>
                  <a:ext uri="{0D108BD9-81ED-4DB2-BD59-A6C34878D82A}">
                    <a16:rowId xmlns:a16="http://schemas.microsoft.com/office/drawing/2014/main" val="4203063591"/>
                  </a:ext>
                </a:extLst>
              </a:tr>
              <a:tr h="308565">
                <a:tc>
                  <a:txBody>
                    <a:bodyPr/>
                    <a:lstStyle/>
                    <a:p>
                      <a:r>
                        <a:rPr lang="en-US" sz="1600" dirty="0"/>
                        <a:t>USB</a:t>
                      </a:r>
                    </a:p>
                  </a:txBody>
                  <a:tcPr/>
                </a:tc>
                <a:tc>
                  <a:txBody>
                    <a:bodyPr/>
                    <a:lstStyle/>
                    <a:p>
                      <a:r>
                        <a:rPr lang="en-US" sz="1600" dirty="0"/>
                        <a:t>USB3 with xDTR3</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USB3 with xDTR3</a:t>
                      </a:r>
                    </a:p>
                  </a:txBody>
                  <a:tcPr anchor="ctr"/>
                </a:tc>
                <a:extLst>
                  <a:ext uri="{0D108BD9-81ED-4DB2-BD59-A6C34878D82A}">
                    <a16:rowId xmlns:a16="http://schemas.microsoft.com/office/drawing/2014/main" val="1391343335"/>
                  </a:ext>
                </a:extLst>
              </a:tr>
              <a:tr h="462848">
                <a:tc>
                  <a:txBody>
                    <a:bodyPr/>
                    <a:lstStyle/>
                    <a:p>
                      <a:r>
                        <a:rPr lang="en-US" sz="1600" dirty="0"/>
                        <a:t>Scanning speed</a:t>
                      </a:r>
                    </a:p>
                    <a:p>
                      <a:r>
                        <a:rPr lang="en-US" sz="1100" dirty="0"/>
                        <a:t>200 dpi RGB color</a:t>
                      </a:r>
                    </a:p>
                  </a:txBody>
                  <a:tcPr/>
                </a:tc>
                <a:tc>
                  <a:txBody>
                    <a:bodyPr/>
                    <a:lstStyle/>
                    <a:p>
                      <a:r>
                        <a:rPr lang="en-US" sz="1600" dirty="0"/>
                        <a:t>8.9</a:t>
                      </a:r>
                    </a:p>
                  </a:txBody>
                  <a:tcPr anchor="ctr"/>
                </a:tc>
                <a:tc>
                  <a:txBody>
                    <a:bodyPr/>
                    <a:lstStyle/>
                    <a:p>
                      <a:r>
                        <a:rPr lang="en-US" sz="1600" dirty="0"/>
                        <a:t>17.8</a:t>
                      </a:r>
                    </a:p>
                  </a:txBody>
                  <a:tcPr anchor="ctr"/>
                </a:tc>
                <a:extLst>
                  <a:ext uri="{0D108BD9-81ED-4DB2-BD59-A6C34878D82A}">
                    <a16:rowId xmlns:a16="http://schemas.microsoft.com/office/drawing/2014/main" val="14946042"/>
                  </a:ext>
                </a:extLst>
              </a:tr>
              <a:tr h="532976">
                <a:tc>
                  <a:txBody>
                    <a:bodyPr/>
                    <a:lstStyle/>
                    <a:p>
                      <a:r>
                        <a:rPr lang="en-US" sz="1600" dirty="0"/>
                        <a:t>Stop-free scanning</a:t>
                      </a:r>
                    </a:p>
                  </a:txBody>
                  <a:tcPr/>
                </a:tc>
                <a:tc>
                  <a:txBody>
                    <a:bodyPr/>
                    <a:lstStyle/>
                    <a:p>
                      <a:r>
                        <a:rPr lang="en-US" sz="1600" dirty="0">
                          <a:latin typeface="+mn-lt"/>
                        </a:rPr>
                        <a:t>1GB buffer hardware memory </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latin typeface="+mn-lt"/>
                        </a:rPr>
                        <a:t>1GB buffer hardware memory </a:t>
                      </a:r>
                    </a:p>
                  </a:txBody>
                  <a:tcPr anchor="ctr"/>
                </a:tc>
                <a:extLst>
                  <a:ext uri="{0D108BD9-81ED-4DB2-BD59-A6C34878D82A}">
                    <a16:rowId xmlns:a16="http://schemas.microsoft.com/office/drawing/2014/main" val="724416321"/>
                  </a:ext>
                </a:extLst>
              </a:tr>
              <a:tr h="854590">
                <a:tc>
                  <a:txBody>
                    <a:bodyPr/>
                    <a:lstStyle/>
                    <a:p>
                      <a:r>
                        <a:rPr lang="en-US" sz="1600" dirty="0"/>
                        <a:t>Productivity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u="none" strike="noStrike" kern="1200" baseline="0" dirty="0">
                          <a:solidFill>
                            <a:schemeClr val="dk1"/>
                          </a:solidFill>
                          <a:latin typeface="+mn-lt"/>
                          <a:ea typeface="+mn-ea"/>
                          <a:cs typeface="+mn-cs"/>
                        </a:rPr>
                        <a:t>Arch E-size, portrait, monochrome/RGB color, 200 dpi</a:t>
                      </a:r>
                      <a:endParaRPr lang="en-US" sz="1600" dirty="0"/>
                    </a:p>
                  </a:txBody>
                  <a:tcPr/>
                </a:tc>
                <a:tc>
                  <a:txBody>
                    <a:bodyPr/>
                    <a:lstStyle/>
                    <a:p>
                      <a:r>
                        <a:rPr lang="en-US" sz="1600" dirty="0"/>
                        <a:t>875/519</a:t>
                      </a:r>
                    </a:p>
                  </a:txBody>
                  <a:tcPr anchor="ctr"/>
                </a:tc>
                <a:tc>
                  <a:txBody>
                    <a:bodyPr/>
                    <a:lstStyle/>
                    <a:p>
                      <a:r>
                        <a:rPr lang="en-US" sz="1600" dirty="0"/>
                        <a:t>875</a:t>
                      </a:r>
                    </a:p>
                  </a:txBody>
                  <a:tcPr anchor="ctr"/>
                </a:tc>
                <a:extLst>
                  <a:ext uri="{0D108BD9-81ED-4DB2-BD59-A6C34878D82A}">
                    <a16:rowId xmlns:a16="http://schemas.microsoft.com/office/drawing/2014/main" val="1183900186"/>
                  </a:ext>
                </a:extLst>
              </a:tr>
            </a:tbl>
          </a:graphicData>
        </a:graphic>
      </p:graphicFrame>
      <p:sp>
        <p:nvSpPr>
          <p:cNvPr id="8" name="Text Placeholder 7">
            <a:extLst>
              <a:ext uri="{FF2B5EF4-FFF2-40B4-BE49-F238E27FC236}">
                <a16:creationId xmlns:a16="http://schemas.microsoft.com/office/drawing/2014/main" id="{F9EE8865-4FAB-4123-8ED2-B70E16BB1887}"/>
              </a:ext>
            </a:extLst>
          </p:cNvPr>
          <p:cNvSpPr>
            <a:spLocks noGrp="1"/>
          </p:cNvSpPr>
          <p:nvPr>
            <p:ph type="body" sz="quarter" idx="3"/>
          </p:nvPr>
        </p:nvSpPr>
        <p:spPr/>
        <p:txBody>
          <a:bodyPr/>
          <a:lstStyle/>
          <a:p>
            <a:r>
              <a:rPr lang="en-US" dirty="0"/>
              <a:t>IQ QUATTRO X – 36 INCHES</a:t>
            </a:r>
          </a:p>
        </p:txBody>
      </p:sp>
      <p:sp>
        <p:nvSpPr>
          <p:cNvPr id="4" name="Date Placeholder 3">
            <a:extLst>
              <a:ext uri="{FF2B5EF4-FFF2-40B4-BE49-F238E27FC236}">
                <a16:creationId xmlns:a16="http://schemas.microsoft.com/office/drawing/2014/main" id="{C6A0D379-1BF8-41ED-81BA-B6FF5B912383}"/>
              </a:ext>
            </a:extLst>
          </p:cNvPr>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5</a:t>
            </a:fld>
            <a:endParaRPr lang="en-US" dirty="0"/>
          </a:p>
        </p:txBody>
      </p:sp>
      <p:graphicFrame>
        <p:nvGraphicFramePr>
          <p:cNvPr id="11" name="Content Placeholder 9">
            <a:extLst>
              <a:ext uri="{FF2B5EF4-FFF2-40B4-BE49-F238E27FC236}">
                <a16:creationId xmlns:a16="http://schemas.microsoft.com/office/drawing/2014/main" id="{BA0DEA96-DD7B-4EFD-BBB1-48D643001C31}"/>
              </a:ext>
            </a:extLst>
          </p:cNvPr>
          <p:cNvGraphicFramePr>
            <a:graphicFrameLocks/>
          </p:cNvGraphicFramePr>
          <p:nvPr>
            <p:extLst>
              <p:ext uri="{D42A27DB-BD31-4B8C-83A1-F6EECF244321}">
                <p14:modId xmlns:p14="http://schemas.microsoft.com/office/powerpoint/2010/main" val="996698965"/>
              </p:ext>
            </p:extLst>
          </p:nvPr>
        </p:nvGraphicFramePr>
        <p:xfrm>
          <a:off x="6194428" y="2896429"/>
          <a:ext cx="5157786" cy="2975828"/>
        </p:xfrm>
        <a:graphic>
          <a:graphicData uri="http://schemas.openxmlformats.org/drawingml/2006/table">
            <a:tbl>
              <a:tblPr firstRow="1" bandRow="1">
                <a:tableStyleId>{5C22544A-7EE6-4342-B048-85BDC9FD1C3A}</a:tableStyleId>
              </a:tblPr>
              <a:tblGrid>
                <a:gridCol w="1719262">
                  <a:extLst>
                    <a:ext uri="{9D8B030D-6E8A-4147-A177-3AD203B41FA5}">
                      <a16:colId xmlns:a16="http://schemas.microsoft.com/office/drawing/2014/main" val="3032423506"/>
                    </a:ext>
                  </a:extLst>
                </a:gridCol>
                <a:gridCol w="1719262">
                  <a:extLst>
                    <a:ext uri="{9D8B030D-6E8A-4147-A177-3AD203B41FA5}">
                      <a16:colId xmlns:a16="http://schemas.microsoft.com/office/drawing/2014/main" val="1935442283"/>
                    </a:ext>
                  </a:extLst>
                </a:gridCol>
                <a:gridCol w="1719262">
                  <a:extLst>
                    <a:ext uri="{9D8B030D-6E8A-4147-A177-3AD203B41FA5}">
                      <a16:colId xmlns:a16="http://schemas.microsoft.com/office/drawing/2014/main" val="286615112"/>
                    </a:ext>
                  </a:extLst>
                </a:gridCol>
              </a:tblGrid>
              <a:tr h="347005">
                <a:tc>
                  <a:txBody>
                    <a:bodyPr/>
                    <a:lstStyle/>
                    <a:p>
                      <a:endParaRPr lang="en-US" dirty="0"/>
                    </a:p>
                  </a:txBody>
                  <a:tcPr/>
                </a:tc>
                <a:tc>
                  <a:txBody>
                    <a:bodyPr/>
                    <a:lstStyle/>
                    <a:p>
                      <a:r>
                        <a:rPr lang="en-US" dirty="0"/>
                        <a:t>3650</a:t>
                      </a:r>
                    </a:p>
                  </a:txBody>
                  <a:tcPr/>
                </a:tc>
                <a:tc>
                  <a:txBody>
                    <a:bodyPr/>
                    <a:lstStyle/>
                    <a:p>
                      <a:r>
                        <a:rPr lang="en-US" dirty="0"/>
                        <a:t>3690</a:t>
                      </a:r>
                    </a:p>
                  </a:txBody>
                  <a:tcPr/>
                </a:tc>
                <a:extLst>
                  <a:ext uri="{0D108BD9-81ED-4DB2-BD59-A6C34878D82A}">
                    <a16:rowId xmlns:a16="http://schemas.microsoft.com/office/drawing/2014/main" val="1046287541"/>
                  </a:ext>
                </a:extLst>
              </a:tr>
              <a:tr h="337294">
                <a:tc>
                  <a:txBody>
                    <a:bodyPr/>
                    <a:lstStyle/>
                    <a:p>
                      <a:r>
                        <a:rPr lang="en-US" sz="1600" dirty="0"/>
                        <a:t>Optical resolution</a:t>
                      </a:r>
                    </a:p>
                  </a:txBody>
                  <a:tcPr/>
                </a:tc>
                <a:tc>
                  <a:txBody>
                    <a:bodyPr/>
                    <a:lstStyle/>
                    <a:p>
                      <a:r>
                        <a:rPr lang="en-US" sz="1600" dirty="0"/>
                        <a:t>1200</a:t>
                      </a:r>
                    </a:p>
                  </a:txBody>
                  <a:tcPr anchor="ctr"/>
                </a:tc>
                <a:tc>
                  <a:txBody>
                    <a:bodyPr/>
                    <a:lstStyle/>
                    <a:p>
                      <a:r>
                        <a:rPr lang="en-US" sz="1600" dirty="0"/>
                        <a:t>1200</a:t>
                      </a:r>
                    </a:p>
                  </a:txBody>
                  <a:tcPr anchor="ctr"/>
                </a:tc>
                <a:extLst>
                  <a:ext uri="{0D108BD9-81ED-4DB2-BD59-A6C34878D82A}">
                    <a16:rowId xmlns:a16="http://schemas.microsoft.com/office/drawing/2014/main" val="4203063591"/>
                  </a:ext>
                </a:extLst>
              </a:tr>
              <a:tr h="337294">
                <a:tc>
                  <a:txBody>
                    <a:bodyPr/>
                    <a:lstStyle/>
                    <a:p>
                      <a:r>
                        <a:rPr lang="en-US" sz="1600" dirty="0"/>
                        <a:t>USB</a:t>
                      </a:r>
                    </a:p>
                  </a:txBody>
                  <a:tcPr/>
                </a:tc>
                <a:tc>
                  <a:txBody>
                    <a:bodyPr/>
                    <a:lstStyle/>
                    <a:p>
                      <a:r>
                        <a:rPr lang="en-US" sz="1600" dirty="0"/>
                        <a:t>USB3 with xDTR3</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USB3 with xDTR3</a:t>
                      </a:r>
                    </a:p>
                  </a:txBody>
                  <a:tcPr anchor="ctr"/>
                </a:tc>
                <a:extLst>
                  <a:ext uri="{0D108BD9-81ED-4DB2-BD59-A6C34878D82A}">
                    <a16:rowId xmlns:a16="http://schemas.microsoft.com/office/drawing/2014/main" val="1391343335"/>
                  </a:ext>
                </a:extLst>
              </a:tr>
              <a:tr h="477131">
                <a:tc>
                  <a:txBody>
                    <a:bodyPr/>
                    <a:lstStyle/>
                    <a:p>
                      <a:r>
                        <a:rPr lang="en-US" sz="1600" dirty="0"/>
                        <a:t>Scanning speed</a:t>
                      </a:r>
                    </a:p>
                    <a:p>
                      <a:r>
                        <a:rPr lang="en-US" sz="1100" dirty="0"/>
                        <a:t>200 dpi RGB color</a:t>
                      </a:r>
                    </a:p>
                  </a:txBody>
                  <a:tcPr/>
                </a:tc>
                <a:tc>
                  <a:txBody>
                    <a:bodyPr/>
                    <a:lstStyle/>
                    <a:p>
                      <a:r>
                        <a:rPr lang="en-US" sz="1600" dirty="0"/>
                        <a:t>8.9</a:t>
                      </a:r>
                    </a:p>
                  </a:txBody>
                  <a:tcPr anchor="ctr"/>
                </a:tc>
                <a:tc>
                  <a:txBody>
                    <a:bodyPr/>
                    <a:lstStyle/>
                    <a:p>
                      <a:r>
                        <a:rPr lang="en-US" sz="1600" dirty="0"/>
                        <a:t>17.8</a:t>
                      </a:r>
                    </a:p>
                  </a:txBody>
                  <a:tcPr anchor="ctr"/>
                </a:tc>
                <a:extLst>
                  <a:ext uri="{0D108BD9-81ED-4DB2-BD59-A6C34878D82A}">
                    <a16:rowId xmlns:a16="http://schemas.microsoft.com/office/drawing/2014/main" val="14946042"/>
                  </a:ext>
                </a:extLst>
              </a:tr>
              <a:tr h="549424">
                <a:tc>
                  <a:txBody>
                    <a:bodyPr/>
                    <a:lstStyle/>
                    <a:p>
                      <a:r>
                        <a:rPr lang="en-US" sz="1600" dirty="0"/>
                        <a:t>Stop-free scanning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latin typeface="+mn-lt"/>
                        </a:rPr>
                        <a:t>1GB buffer hardware memory </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latin typeface="+mn-lt"/>
                        </a:rPr>
                        <a:t>1GB buffer hardware memory </a:t>
                      </a:r>
                    </a:p>
                  </a:txBody>
                  <a:tcPr anchor="ctr"/>
                </a:tc>
                <a:extLst>
                  <a:ext uri="{0D108BD9-81ED-4DB2-BD59-A6C34878D82A}">
                    <a16:rowId xmlns:a16="http://schemas.microsoft.com/office/drawing/2014/main" val="724416321"/>
                  </a:ext>
                </a:extLst>
              </a:tr>
              <a:tr h="809677">
                <a:tc>
                  <a:txBody>
                    <a:bodyPr/>
                    <a:lstStyle/>
                    <a:p>
                      <a:r>
                        <a:rPr lang="en-US" sz="1600" dirty="0"/>
                        <a:t>Productivity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u="none" strike="noStrike" kern="1200" baseline="0" dirty="0">
                          <a:solidFill>
                            <a:schemeClr val="dk1"/>
                          </a:solidFill>
                          <a:latin typeface="+mn-lt"/>
                          <a:ea typeface="+mn-ea"/>
                          <a:cs typeface="+mn-cs"/>
                        </a:rPr>
                        <a:t>Arch E-size, portrait, monochrome/RGB color, 200 dpi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a:tc>
                <a:tc>
                  <a:txBody>
                    <a:bodyPr/>
                    <a:lstStyle/>
                    <a:p>
                      <a:r>
                        <a:rPr lang="en-US" sz="1600" dirty="0"/>
                        <a:t>875/519</a:t>
                      </a:r>
                    </a:p>
                  </a:txBody>
                  <a:tcPr anchor="ctr"/>
                </a:tc>
                <a:tc>
                  <a:txBody>
                    <a:bodyPr/>
                    <a:lstStyle/>
                    <a:p>
                      <a:r>
                        <a:rPr lang="en-US" sz="1600" dirty="0"/>
                        <a:t>875</a:t>
                      </a:r>
                    </a:p>
                  </a:txBody>
                  <a:tcPr anchor="ctr"/>
                </a:tc>
                <a:extLst>
                  <a:ext uri="{0D108BD9-81ED-4DB2-BD59-A6C34878D82A}">
                    <a16:rowId xmlns:a16="http://schemas.microsoft.com/office/drawing/2014/main" val="1608704199"/>
                  </a:ext>
                </a:extLst>
              </a:tr>
            </a:tbl>
          </a:graphicData>
        </a:graphic>
      </p:graphicFrame>
    </p:spTree>
    <p:extLst>
      <p:ext uri="{BB962C8B-B14F-4D97-AF65-F5344CB8AC3E}">
        <p14:creationId xmlns:p14="http://schemas.microsoft.com/office/powerpoint/2010/main" val="677632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 available solutions</a:t>
            </a:r>
          </a:p>
        </p:txBody>
      </p:sp>
      <p:sp>
        <p:nvSpPr>
          <p:cNvPr id="3" name="Content Placeholder 2"/>
          <p:cNvSpPr>
            <a:spLocks noGrp="1"/>
          </p:cNvSpPr>
          <p:nvPr>
            <p:ph idx="1"/>
          </p:nvPr>
        </p:nvSpPr>
        <p:spPr/>
        <p:txBody>
          <a:bodyPr/>
          <a:lstStyle/>
          <a:p>
            <a:r>
              <a:rPr lang="en-US" dirty="0"/>
              <a:t>The various solutions adapt to the way you work and fit seamlessly into your workflow</a:t>
            </a:r>
          </a:p>
        </p:txBody>
      </p:sp>
      <p:sp>
        <p:nvSpPr>
          <p:cNvPr id="4" name="Date Placeholder 3"/>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6</a:t>
            </a:fld>
            <a:endParaRPr lang="en-US" dirty="0"/>
          </a:p>
        </p:txBody>
      </p:sp>
      <p:sp>
        <p:nvSpPr>
          <p:cNvPr id="6" name="Content Placeholder 2"/>
          <p:cNvSpPr txBox="1">
            <a:spLocks/>
          </p:cNvSpPr>
          <p:nvPr/>
        </p:nvSpPr>
        <p:spPr>
          <a:xfrm>
            <a:off x="1506171" y="4768690"/>
            <a:ext cx="1949687" cy="1283398"/>
          </a:xfrm>
          <a:prstGeom prst="rect">
            <a:avLst/>
          </a:prstGeom>
        </p:spPr>
        <p:txBody>
          <a:bodyPr vert="horz" lIns="91440" tIns="45720" rIns="91440" bIns="45720" rtlCol="0">
            <a:noAutofit/>
          </a:bodyPr>
          <a:lstStyle>
            <a:lvl1pPr marL="0" indent="0" algn="l" defTabSz="914400" rtl="0" eaLnBrk="1" latinLnBrk="0" hangingPunct="1">
              <a:spcBef>
                <a:spcPct val="20000"/>
              </a:spcBef>
              <a:buFontTx/>
              <a:buNone/>
              <a:defRPr sz="2400" kern="1200">
                <a:solidFill>
                  <a:schemeClr val="tx1"/>
                </a:solidFill>
                <a:latin typeface="HelveticaNeue LT 45 Light" panose="020B0403020202020204" pitchFamily="34" charset="0"/>
                <a:ea typeface="+mn-ea"/>
                <a:cs typeface="+mn-cs"/>
              </a:defRPr>
            </a:lvl1pPr>
            <a:lvl2pPr marL="742950" indent="-285750" algn="l" defTabSz="914400" rtl="0" eaLnBrk="1" latinLnBrk="0" hangingPunct="1">
              <a:spcBef>
                <a:spcPct val="20000"/>
              </a:spcBef>
              <a:buSzPct val="50000"/>
              <a:buFontTx/>
              <a:buBlip>
                <a:blip r:embed="rId2"/>
              </a:buBlip>
              <a:defRPr sz="2000" kern="1200">
                <a:solidFill>
                  <a:schemeClr val="tx1"/>
                </a:solidFill>
                <a:latin typeface="HelveticaNeue LT 45 Light" panose="020B0403020202020204" pitchFamily="34" charset="0"/>
                <a:ea typeface="+mn-ea"/>
                <a:cs typeface="+mn-cs"/>
              </a:defRPr>
            </a:lvl2pPr>
            <a:lvl3pPr marL="1143000" indent="-228600" algn="l" defTabSz="914400" rtl="0" eaLnBrk="1" latinLnBrk="0" hangingPunct="1">
              <a:spcBef>
                <a:spcPct val="20000"/>
              </a:spcBef>
              <a:buClr>
                <a:srgbClr val="CC0033"/>
              </a:buClr>
              <a:buFont typeface="Arial" panose="020B0604020202020204" pitchFamily="34" charset="0"/>
              <a:buChar char="•"/>
              <a:defRPr sz="2000" kern="1200">
                <a:solidFill>
                  <a:schemeClr val="tx1"/>
                </a:solidFill>
                <a:latin typeface="HelveticaNeue LT 45 Light" panose="020B0403020202020204" pitchFamily="34" charset="0"/>
                <a:ea typeface="+mn-ea"/>
                <a:cs typeface="+mn-cs"/>
              </a:defRPr>
            </a:lvl3pPr>
            <a:lvl4pPr marL="1600200" indent="-228600" algn="l" defTabSz="914400" rtl="0" eaLnBrk="1" latinLnBrk="0" hangingPunct="1">
              <a:spcBef>
                <a:spcPct val="20000"/>
              </a:spcBef>
              <a:buClr>
                <a:srgbClr val="CC0033"/>
              </a:buClr>
              <a:buFont typeface="Arial" panose="020B0604020202020204" pitchFamily="34" charset="0"/>
              <a:buChar char="–"/>
              <a:defRPr sz="2000" kern="1200">
                <a:solidFill>
                  <a:schemeClr val="tx1"/>
                </a:solidFill>
                <a:latin typeface="HelveticaNeue LT 45 Light" panose="020B0403020202020204" pitchFamily="34" charset="0"/>
                <a:ea typeface="+mn-ea"/>
                <a:cs typeface="+mn-cs"/>
              </a:defRPr>
            </a:lvl4pPr>
            <a:lvl5pPr marL="2057400" indent="-228600" algn="l" defTabSz="914400" rtl="0" eaLnBrk="1" latinLnBrk="0" hangingPunct="1">
              <a:spcBef>
                <a:spcPct val="20000"/>
              </a:spcBef>
              <a:buClr>
                <a:srgbClr val="CC0033"/>
              </a:buClr>
              <a:buFont typeface="Arial" panose="020B0604020202020204" pitchFamily="34" charset="0"/>
              <a:buChar char="»"/>
              <a:defRPr sz="2000" kern="1200">
                <a:solidFill>
                  <a:schemeClr val="tx1"/>
                </a:solidFill>
                <a:latin typeface="HelveticaNeue LT 45 Light" panose="020B0403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sz="1400" b="1" dirty="0">
                <a:solidFill>
                  <a:srgbClr val="404040"/>
                </a:solidFill>
              </a:rPr>
              <a:t>Stand-alone</a:t>
            </a:r>
          </a:p>
          <a:p>
            <a:pPr algn="ctr"/>
            <a:r>
              <a:rPr lang="en-US" sz="1400" dirty="0">
                <a:solidFill>
                  <a:srgbClr val="404040"/>
                </a:solidFill>
              </a:rPr>
              <a:t>Operate your </a:t>
            </a:r>
            <a:r>
              <a:rPr lang="en-US" sz="1400" dirty="0" err="1">
                <a:solidFill>
                  <a:srgbClr val="404040"/>
                </a:solidFill>
              </a:rPr>
              <a:t>Nextimage</a:t>
            </a:r>
            <a:r>
              <a:rPr lang="en-US" sz="1400" dirty="0">
                <a:solidFill>
                  <a:srgbClr val="404040"/>
                </a:solidFill>
              </a:rPr>
              <a:t> software from a PC separate from the stand</a:t>
            </a:r>
            <a:endParaRPr lang="da-DK" sz="1400" dirty="0">
              <a:solidFill>
                <a:srgbClr val="404040"/>
              </a:solidFill>
            </a:endParaRPr>
          </a:p>
        </p:txBody>
      </p:sp>
      <p:sp>
        <p:nvSpPr>
          <p:cNvPr id="7" name="Content Placeholder 2"/>
          <p:cNvSpPr txBox="1">
            <a:spLocks/>
          </p:cNvSpPr>
          <p:nvPr/>
        </p:nvSpPr>
        <p:spPr>
          <a:xfrm>
            <a:off x="3852614" y="4768690"/>
            <a:ext cx="1949687" cy="1283398"/>
          </a:xfrm>
          <a:prstGeom prst="rect">
            <a:avLst/>
          </a:prstGeom>
        </p:spPr>
        <p:txBody>
          <a:bodyPr vert="horz" lIns="91440" tIns="45720" rIns="91440" bIns="45720" rtlCol="0">
            <a:noAutofit/>
          </a:bodyPr>
          <a:lstStyle>
            <a:lvl1pPr marL="0" indent="0" algn="l" defTabSz="914400" rtl="0" eaLnBrk="1" latinLnBrk="0" hangingPunct="1">
              <a:spcBef>
                <a:spcPct val="20000"/>
              </a:spcBef>
              <a:buFontTx/>
              <a:buNone/>
              <a:defRPr sz="2400" kern="1200">
                <a:solidFill>
                  <a:schemeClr val="tx1"/>
                </a:solidFill>
                <a:latin typeface="HelveticaNeue LT 45 Light" panose="020B0403020202020204" pitchFamily="34" charset="0"/>
                <a:ea typeface="+mn-ea"/>
                <a:cs typeface="+mn-cs"/>
              </a:defRPr>
            </a:lvl1pPr>
            <a:lvl2pPr marL="742950" indent="-285750" algn="l" defTabSz="914400" rtl="0" eaLnBrk="1" latinLnBrk="0" hangingPunct="1">
              <a:spcBef>
                <a:spcPct val="20000"/>
              </a:spcBef>
              <a:buSzPct val="50000"/>
              <a:buFontTx/>
              <a:buBlip>
                <a:blip r:embed="rId2"/>
              </a:buBlip>
              <a:defRPr sz="2000" kern="1200">
                <a:solidFill>
                  <a:schemeClr val="tx1"/>
                </a:solidFill>
                <a:latin typeface="HelveticaNeue LT 45 Light" panose="020B0403020202020204" pitchFamily="34" charset="0"/>
                <a:ea typeface="+mn-ea"/>
                <a:cs typeface="+mn-cs"/>
              </a:defRPr>
            </a:lvl2pPr>
            <a:lvl3pPr marL="1143000" indent="-228600" algn="l" defTabSz="914400" rtl="0" eaLnBrk="1" latinLnBrk="0" hangingPunct="1">
              <a:spcBef>
                <a:spcPct val="20000"/>
              </a:spcBef>
              <a:buClr>
                <a:srgbClr val="CC0033"/>
              </a:buClr>
              <a:buFont typeface="Arial" panose="020B0604020202020204" pitchFamily="34" charset="0"/>
              <a:buChar char="•"/>
              <a:defRPr sz="2000" kern="1200">
                <a:solidFill>
                  <a:schemeClr val="tx1"/>
                </a:solidFill>
                <a:latin typeface="HelveticaNeue LT 45 Light" panose="020B0403020202020204" pitchFamily="34" charset="0"/>
                <a:ea typeface="+mn-ea"/>
                <a:cs typeface="+mn-cs"/>
              </a:defRPr>
            </a:lvl3pPr>
            <a:lvl4pPr marL="1600200" indent="-228600" algn="l" defTabSz="914400" rtl="0" eaLnBrk="1" latinLnBrk="0" hangingPunct="1">
              <a:spcBef>
                <a:spcPct val="20000"/>
              </a:spcBef>
              <a:buClr>
                <a:srgbClr val="CC0033"/>
              </a:buClr>
              <a:buFont typeface="Arial" panose="020B0604020202020204" pitchFamily="34" charset="0"/>
              <a:buChar char="–"/>
              <a:defRPr sz="2000" kern="1200">
                <a:solidFill>
                  <a:schemeClr val="tx1"/>
                </a:solidFill>
                <a:latin typeface="HelveticaNeue LT 45 Light" panose="020B0403020202020204" pitchFamily="34" charset="0"/>
                <a:ea typeface="+mn-ea"/>
                <a:cs typeface="+mn-cs"/>
              </a:defRPr>
            </a:lvl4pPr>
            <a:lvl5pPr marL="2057400" indent="-228600" algn="l" defTabSz="914400" rtl="0" eaLnBrk="1" latinLnBrk="0" hangingPunct="1">
              <a:spcBef>
                <a:spcPct val="20000"/>
              </a:spcBef>
              <a:buClr>
                <a:srgbClr val="CC0033"/>
              </a:buClr>
              <a:buFont typeface="Arial" panose="020B0604020202020204" pitchFamily="34" charset="0"/>
              <a:buChar char="»"/>
              <a:defRPr sz="2000" kern="1200">
                <a:solidFill>
                  <a:schemeClr val="tx1"/>
                </a:solidFill>
                <a:latin typeface="HelveticaNeue LT 45 Light" panose="020B0403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sz="1400" b="1" dirty="0" err="1">
                <a:solidFill>
                  <a:srgbClr val="404040"/>
                </a:solidFill>
              </a:rPr>
              <a:t>Nextimage</a:t>
            </a:r>
            <a:r>
              <a:rPr lang="en-US" sz="1400" b="1" dirty="0">
                <a:solidFill>
                  <a:srgbClr val="404040"/>
                </a:solidFill>
              </a:rPr>
              <a:t> Remote</a:t>
            </a:r>
          </a:p>
          <a:p>
            <a:pPr algn="ctr"/>
            <a:r>
              <a:rPr lang="en-US" sz="1400" dirty="0">
                <a:solidFill>
                  <a:srgbClr val="404040"/>
                </a:solidFill>
              </a:rPr>
              <a:t>Remote control </a:t>
            </a:r>
            <a:r>
              <a:rPr lang="en-US" sz="1400" dirty="0" err="1">
                <a:solidFill>
                  <a:srgbClr val="404040"/>
                </a:solidFill>
              </a:rPr>
              <a:t>Nextimage</a:t>
            </a:r>
            <a:r>
              <a:rPr lang="en-US" sz="1400" dirty="0">
                <a:solidFill>
                  <a:srgbClr val="404040"/>
                </a:solidFill>
              </a:rPr>
              <a:t> software from your tablet</a:t>
            </a:r>
            <a:endParaRPr lang="da-DK" sz="1400" dirty="0">
              <a:solidFill>
                <a:srgbClr val="404040"/>
              </a:solidFill>
            </a:endParaRPr>
          </a:p>
        </p:txBody>
      </p:sp>
      <p:sp>
        <p:nvSpPr>
          <p:cNvPr id="8" name="Content Placeholder 2"/>
          <p:cNvSpPr txBox="1">
            <a:spLocks/>
          </p:cNvSpPr>
          <p:nvPr/>
        </p:nvSpPr>
        <p:spPr>
          <a:xfrm>
            <a:off x="6199057" y="4768690"/>
            <a:ext cx="1949687" cy="1283398"/>
          </a:xfrm>
          <a:prstGeom prst="rect">
            <a:avLst/>
          </a:prstGeom>
        </p:spPr>
        <p:txBody>
          <a:bodyPr vert="horz" lIns="91440" tIns="45720" rIns="91440" bIns="45720" rtlCol="0">
            <a:noAutofit/>
          </a:bodyPr>
          <a:lstStyle>
            <a:lvl1pPr marL="0" indent="0" algn="l" defTabSz="914400" rtl="0" eaLnBrk="1" latinLnBrk="0" hangingPunct="1">
              <a:spcBef>
                <a:spcPct val="20000"/>
              </a:spcBef>
              <a:buFontTx/>
              <a:buNone/>
              <a:defRPr sz="2400" kern="1200">
                <a:solidFill>
                  <a:schemeClr val="tx1"/>
                </a:solidFill>
                <a:latin typeface="HelveticaNeue LT 45 Light" panose="020B0403020202020204" pitchFamily="34" charset="0"/>
                <a:ea typeface="+mn-ea"/>
                <a:cs typeface="+mn-cs"/>
              </a:defRPr>
            </a:lvl1pPr>
            <a:lvl2pPr marL="742950" indent="-285750" algn="l" defTabSz="914400" rtl="0" eaLnBrk="1" latinLnBrk="0" hangingPunct="1">
              <a:spcBef>
                <a:spcPct val="20000"/>
              </a:spcBef>
              <a:buSzPct val="50000"/>
              <a:buFontTx/>
              <a:buBlip>
                <a:blip r:embed="rId2"/>
              </a:buBlip>
              <a:defRPr sz="2000" kern="1200">
                <a:solidFill>
                  <a:schemeClr val="tx1"/>
                </a:solidFill>
                <a:latin typeface="HelveticaNeue LT 45 Light" panose="020B0403020202020204" pitchFamily="34" charset="0"/>
                <a:ea typeface="+mn-ea"/>
                <a:cs typeface="+mn-cs"/>
              </a:defRPr>
            </a:lvl2pPr>
            <a:lvl3pPr marL="1143000" indent="-228600" algn="l" defTabSz="914400" rtl="0" eaLnBrk="1" latinLnBrk="0" hangingPunct="1">
              <a:spcBef>
                <a:spcPct val="20000"/>
              </a:spcBef>
              <a:buClr>
                <a:srgbClr val="CC0033"/>
              </a:buClr>
              <a:buFont typeface="Arial" panose="020B0604020202020204" pitchFamily="34" charset="0"/>
              <a:buChar char="•"/>
              <a:defRPr sz="2000" kern="1200">
                <a:solidFill>
                  <a:schemeClr val="tx1"/>
                </a:solidFill>
                <a:latin typeface="HelveticaNeue LT 45 Light" panose="020B0403020202020204" pitchFamily="34" charset="0"/>
                <a:ea typeface="+mn-ea"/>
                <a:cs typeface="+mn-cs"/>
              </a:defRPr>
            </a:lvl3pPr>
            <a:lvl4pPr marL="1600200" indent="-228600" algn="l" defTabSz="914400" rtl="0" eaLnBrk="1" latinLnBrk="0" hangingPunct="1">
              <a:spcBef>
                <a:spcPct val="20000"/>
              </a:spcBef>
              <a:buClr>
                <a:srgbClr val="CC0033"/>
              </a:buClr>
              <a:buFont typeface="Arial" panose="020B0604020202020204" pitchFamily="34" charset="0"/>
              <a:buChar char="–"/>
              <a:defRPr sz="2000" kern="1200">
                <a:solidFill>
                  <a:schemeClr val="tx1"/>
                </a:solidFill>
                <a:latin typeface="HelveticaNeue LT 45 Light" panose="020B0403020202020204" pitchFamily="34" charset="0"/>
                <a:ea typeface="+mn-ea"/>
                <a:cs typeface="+mn-cs"/>
              </a:defRPr>
            </a:lvl4pPr>
            <a:lvl5pPr marL="2057400" indent="-228600" algn="l" defTabSz="914400" rtl="0" eaLnBrk="1" latinLnBrk="0" hangingPunct="1">
              <a:spcBef>
                <a:spcPct val="20000"/>
              </a:spcBef>
              <a:buClr>
                <a:srgbClr val="CC0033"/>
              </a:buClr>
              <a:buFont typeface="Arial" panose="020B0604020202020204" pitchFamily="34" charset="0"/>
              <a:buChar char="»"/>
              <a:defRPr sz="2000" kern="1200">
                <a:solidFill>
                  <a:schemeClr val="tx1"/>
                </a:solidFill>
                <a:latin typeface="HelveticaNeue LT 45 Light" panose="020B0403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sz="1400" b="1" dirty="0" err="1">
                <a:solidFill>
                  <a:srgbClr val="404040"/>
                </a:solidFill>
              </a:rPr>
              <a:t>ScanStation</a:t>
            </a:r>
            <a:r>
              <a:rPr lang="en-US" sz="1400" b="1" dirty="0">
                <a:solidFill>
                  <a:srgbClr val="404040"/>
                </a:solidFill>
              </a:rPr>
              <a:t> Pro</a:t>
            </a:r>
          </a:p>
          <a:p>
            <a:pPr algn="ctr"/>
            <a:r>
              <a:rPr lang="en-US" sz="1400" dirty="0">
                <a:solidFill>
                  <a:srgbClr val="404040"/>
                </a:solidFill>
              </a:rPr>
              <a:t>Operate </a:t>
            </a:r>
            <a:r>
              <a:rPr lang="en-US" sz="1400" dirty="0" err="1">
                <a:solidFill>
                  <a:srgbClr val="404040"/>
                </a:solidFill>
              </a:rPr>
              <a:t>Nextimage</a:t>
            </a:r>
            <a:r>
              <a:rPr lang="en-US" sz="1400" dirty="0">
                <a:solidFill>
                  <a:srgbClr val="404040"/>
                </a:solidFill>
              </a:rPr>
              <a:t> software directly on your scanner</a:t>
            </a:r>
            <a:endParaRPr lang="da-DK" sz="1400" dirty="0">
              <a:solidFill>
                <a:srgbClr val="404040"/>
              </a:solidFill>
            </a:endParaRPr>
          </a:p>
        </p:txBody>
      </p:sp>
      <p:pic>
        <p:nvPicPr>
          <p:cNvPr id="9" name="Picture 8">
            <a:extLst>
              <a:ext uri="{FF2B5EF4-FFF2-40B4-BE49-F238E27FC236}">
                <a16:creationId xmlns:a16="http://schemas.microsoft.com/office/drawing/2014/main" id="{A0E31A55-6949-44FA-B891-B05152A353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7424" y="143088"/>
            <a:ext cx="1728000" cy="201666"/>
          </a:xfrm>
          <a:prstGeom prst="rect">
            <a:avLst/>
          </a:prstGeom>
        </p:spPr>
      </p:pic>
      <p:sp>
        <p:nvSpPr>
          <p:cNvPr id="10" name="Content Placeholder 2">
            <a:extLst>
              <a:ext uri="{FF2B5EF4-FFF2-40B4-BE49-F238E27FC236}">
                <a16:creationId xmlns:a16="http://schemas.microsoft.com/office/drawing/2014/main" id="{9E7BD756-8D58-4C39-A229-94A20463A50C}"/>
              </a:ext>
            </a:extLst>
          </p:cNvPr>
          <p:cNvSpPr txBox="1">
            <a:spLocks/>
          </p:cNvSpPr>
          <p:nvPr/>
        </p:nvSpPr>
        <p:spPr>
          <a:xfrm>
            <a:off x="8545500" y="4768690"/>
            <a:ext cx="1949687" cy="1283398"/>
          </a:xfrm>
          <a:prstGeom prst="rect">
            <a:avLst/>
          </a:prstGeom>
        </p:spPr>
        <p:txBody>
          <a:bodyPr vert="horz" lIns="91440" tIns="45720" rIns="91440" bIns="45720" rtlCol="0">
            <a:noAutofit/>
          </a:bodyPr>
          <a:lstStyle>
            <a:lvl1pPr marL="0" indent="0" algn="l" defTabSz="914400" rtl="0" eaLnBrk="1" latinLnBrk="0" hangingPunct="1">
              <a:spcBef>
                <a:spcPct val="20000"/>
              </a:spcBef>
              <a:buFontTx/>
              <a:buNone/>
              <a:defRPr sz="2400" kern="1200">
                <a:solidFill>
                  <a:schemeClr val="tx1"/>
                </a:solidFill>
                <a:latin typeface="HelveticaNeue LT 45 Light" panose="020B0403020202020204" pitchFamily="34" charset="0"/>
                <a:ea typeface="+mn-ea"/>
                <a:cs typeface="+mn-cs"/>
              </a:defRPr>
            </a:lvl1pPr>
            <a:lvl2pPr marL="742950" indent="-285750" algn="l" defTabSz="914400" rtl="0" eaLnBrk="1" latinLnBrk="0" hangingPunct="1">
              <a:spcBef>
                <a:spcPct val="20000"/>
              </a:spcBef>
              <a:buSzPct val="50000"/>
              <a:buFontTx/>
              <a:buBlip>
                <a:blip r:embed="rId2"/>
              </a:buBlip>
              <a:defRPr sz="2000" kern="1200">
                <a:solidFill>
                  <a:schemeClr val="tx1"/>
                </a:solidFill>
                <a:latin typeface="HelveticaNeue LT 45 Light" panose="020B0403020202020204" pitchFamily="34" charset="0"/>
                <a:ea typeface="+mn-ea"/>
                <a:cs typeface="+mn-cs"/>
              </a:defRPr>
            </a:lvl2pPr>
            <a:lvl3pPr marL="1143000" indent="-228600" algn="l" defTabSz="914400" rtl="0" eaLnBrk="1" latinLnBrk="0" hangingPunct="1">
              <a:spcBef>
                <a:spcPct val="20000"/>
              </a:spcBef>
              <a:buClr>
                <a:srgbClr val="CC0033"/>
              </a:buClr>
              <a:buFont typeface="Arial" panose="020B0604020202020204" pitchFamily="34" charset="0"/>
              <a:buChar char="•"/>
              <a:defRPr sz="2000" kern="1200">
                <a:solidFill>
                  <a:schemeClr val="tx1"/>
                </a:solidFill>
                <a:latin typeface="HelveticaNeue LT 45 Light" panose="020B0403020202020204" pitchFamily="34" charset="0"/>
                <a:ea typeface="+mn-ea"/>
                <a:cs typeface="+mn-cs"/>
              </a:defRPr>
            </a:lvl3pPr>
            <a:lvl4pPr marL="1600200" indent="-228600" algn="l" defTabSz="914400" rtl="0" eaLnBrk="1" latinLnBrk="0" hangingPunct="1">
              <a:spcBef>
                <a:spcPct val="20000"/>
              </a:spcBef>
              <a:buClr>
                <a:srgbClr val="CC0033"/>
              </a:buClr>
              <a:buFont typeface="Arial" panose="020B0604020202020204" pitchFamily="34" charset="0"/>
              <a:buChar char="–"/>
              <a:defRPr sz="2000" kern="1200">
                <a:solidFill>
                  <a:schemeClr val="tx1"/>
                </a:solidFill>
                <a:latin typeface="HelveticaNeue LT 45 Light" panose="020B0403020202020204" pitchFamily="34" charset="0"/>
                <a:ea typeface="+mn-ea"/>
                <a:cs typeface="+mn-cs"/>
              </a:defRPr>
            </a:lvl4pPr>
            <a:lvl5pPr marL="2057400" indent="-228600" algn="l" defTabSz="914400" rtl="0" eaLnBrk="1" latinLnBrk="0" hangingPunct="1">
              <a:spcBef>
                <a:spcPct val="20000"/>
              </a:spcBef>
              <a:buClr>
                <a:srgbClr val="CC0033"/>
              </a:buClr>
              <a:buFont typeface="Arial" panose="020B0604020202020204" pitchFamily="34" charset="0"/>
              <a:buChar char="»"/>
              <a:defRPr sz="2000" kern="1200">
                <a:solidFill>
                  <a:schemeClr val="tx1"/>
                </a:solidFill>
                <a:latin typeface="HelveticaNeue LT 45 Light" panose="020B0403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sz="1400" b="1" dirty="0">
                <a:solidFill>
                  <a:srgbClr val="404040"/>
                </a:solidFill>
              </a:rPr>
              <a:t>MFP</a:t>
            </a:r>
          </a:p>
          <a:p>
            <a:pPr algn="ctr"/>
            <a:r>
              <a:rPr lang="en-US" sz="1400" dirty="0">
                <a:solidFill>
                  <a:srgbClr val="404040"/>
                </a:solidFill>
              </a:rPr>
              <a:t>Turn new and existing printers into copiers giving you even more flexibility</a:t>
            </a:r>
            <a:endParaRPr lang="da-DK" sz="1400" dirty="0">
              <a:solidFill>
                <a:srgbClr val="404040"/>
              </a:solidFill>
            </a:endParaRPr>
          </a:p>
        </p:txBody>
      </p:sp>
      <p:pic>
        <p:nvPicPr>
          <p:cNvPr id="12" name="Picture 11">
            <a:extLst>
              <a:ext uri="{FF2B5EF4-FFF2-40B4-BE49-F238E27FC236}">
                <a16:creationId xmlns:a16="http://schemas.microsoft.com/office/drawing/2014/main" id="{33BD42A6-79F8-4D4E-85DB-C753906C43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7109" y="2821215"/>
            <a:ext cx="3307810" cy="2160000"/>
          </a:xfrm>
          <a:prstGeom prst="rect">
            <a:avLst/>
          </a:prstGeom>
        </p:spPr>
      </p:pic>
      <p:pic>
        <p:nvPicPr>
          <p:cNvPr id="16" name="Picture 15">
            <a:extLst>
              <a:ext uri="{FF2B5EF4-FFF2-40B4-BE49-F238E27FC236}">
                <a16:creationId xmlns:a16="http://schemas.microsoft.com/office/drawing/2014/main" id="{DB161251-DC54-4662-A8EA-BE08EC2044C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19995" y="2813530"/>
            <a:ext cx="3307810" cy="2160000"/>
          </a:xfrm>
          <a:prstGeom prst="rect">
            <a:avLst/>
          </a:prstGeom>
        </p:spPr>
      </p:pic>
      <p:pic>
        <p:nvPicPr>
          <p:cNvPr id="18" name="Picture 17">
            <a:extLst>
              <a:ext uri="{FF2B5EF4-FFF2-40B4-BE49-F238E27FC236}">
                <a16:creationId xmlns:a16="http://schemas.microsoft.com/office/drawing/2014/main" id="{EDFE13F0-D312-4D4D-8F47-06B9CEDA980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3552" y="2821215"/>
            <a:ext cx="3307810" cy="2160000"/>
          </a:xfrm>
          <a:prstGeom prst="rect">
            <a:avLst/>
          </a:prstGeom>
        </p:spPr>
      </p:pic>
      <p:pic>
        <p:nvPicPr>
          <p:cNvPr id="11" name="Picture 10">
            <a:extLst>
              <a:ext uri="{FF2B5EF4-FFF2-40B4-BE49-F238E27FC236}">
                <a16:creationId xmlns:a16="http://schemas.microsoft.com/office/drawing/2014/main" id="{FC4DEBFA-6CA5-457C-8D41-C8B2678545F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43744" y="2678353"/>
            <a:ext cx="2367360" cy="2160000"/>
          </a:xfrm>
          <a:prstGeom prst="rect">
            <a:avLst/>
          </a:prstGeom>
        </p:spPr>
      </p:pic>
    </p:spTree>
    <p:extLst>
      <p:ext uri="{BB962C8B-B14F-4D97-AF65-F5344CB8AC3E}">
        <p14:creationId xmlns:p14="http://schemas.microsoft.com/office/powerpoint/2010/main" val="23971865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Product series</a:t>
            </a:r>
          </a:p>
          <a:p>
            <a:pPr lvl="1"/>
            <a:r>
              <a:rPr lang="en-US" dirty="0"/>
              <a:t>IQ, HD</a:t>
            </a:r>
          </a:p>
          <a:p>
            <a:r>
              <a:rPr lang="en-US" dirty="0"/>
              <a:t>Technology</a:t>
            </a:r>
          </a:p>
          <a:p>
            <a:pPr lvl="1"/>
            <a:r>
              <a:rPr lang="en-US" dirty="0"/>
              <a:t>CIS, CCD</a:t>
            </a:r>
          </a:p>
          <a:p>
            <a:r>
              <a:rPr lang="en-US" dirty="0"/>
              <a:t>Software</a:t>
            </a:r>
          </a:p>
          <a:p>
            <a:pPr lvl="1"/>
            <a:r>
              <a:rPr lang="en-US" dirty="0" err="1"/>
              <a:t>Nextimage</a:t>
            </a:r>
            <a:endParaRPr lang="en-US" dirty="0"/>
          </a:p>
          <a:p>
            <a:r>
              <a:rPr lang="en-US" dirty="0"/>
              <a:t>Sizes</a:t>
            </a:r>
          </a:p>
          <a:p>
            <a:pPr lvl="1"/>
            <a:r>
              <a:rPr lang="en-US" dirty="0"/>
              <a:t>IQ: 44”</a:t>
            </a:r>
          </a:p>
          <a:p>
            <a:pPr lvl="1"/>
            <a:r>
              <a:rPr lang="en-US" dirty="0"/>
              <a:t>HD: 42” 60”</a:t>
            </a:r>
          </a:p>
        </p:txBody>
      </p:sp>
      <p:sp>
        <p:nvSpPr>
          <p:cNvPr id="4" name="Date Placeholder 3"/>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7</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8243"/>
            <a:ext cx="6339840" cy="3566160"/>
          </a:xfrm>
          <a:prstGeom prst="rect">
            <a:avLst/>
          </a:prstGeom>
        </p:spPr>
      </p:pic>
      <p:pic>
        <p:nvPicPr>
          <p:cNvPr id="6" name="Picture 5">
            <a:extLst>
              <a:ext uri="{FF2B5EF4-FFF2-40B4-BE49-F238E27FC236}">
                <a16:creationId xmlns:a16="http://schemas.microsoft.com/office/drawing/2014/main" id="{E5A5CBDF-D24C-4F38-BD7C-B4FA7A702A0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5675" y="563563"/>
            <a:ext cx="8596325" cy="5613400"/>
          </a:xfrm>
          <a:prstGeom prst="rect">
            <a:avLst/>
          </a:prstGeom>
        </p:spPr>
      </p:pic>
      <p:sp>
        <p:nvSpPr>
          <p:cNvPr id="2" name="TextBox 1">
            <a:extLst>
              <a:ext uri="{FF2B5EF4-FFF2-40B4-BE49-F238E27FC236}">
                <a16:creationId xmlns:a16="http://schemas.microsoft.com/office/drawing/2014/main" id="{50C74DB1-23AF-4AD8-B09D-5652AA27C50A}"/>
              </a:ext>
            </a:extLst>
          </p:cNvPr>
          <p:cNvSpPr txBox="1"/>
          <p:nvPr/>
        </p:nvSpPr>
        <p:spPr>
          <a:xfrm>
            <a:off x="7940146" y="6064625"/>
            <a:ext cx="3412067" cy="246221"/>
          </a:xfrm>
          <a:prstGeom prst="rect">
            <a:avLst/>
          </a:prstGeom>
          <a:noFill/>
        </p:spPr>
        <p:txBody>
          <a:bodyPr wrap="square" rtlCol="0">
            <a:spAutoFit/>
          </a:bodyPr>
          <a:lstStyle/>
          <a:p>
            <a:pPr algn="r"/>
            <a:r>
              <a:rPr lang="en-US" sz="1000" i="1" dirty="0"/>
              <a:t>Note: PC not included</a:t>
            </a:r>
          </a:p>
        </p:txBody>
      </p:sp>
    </p:spTree>
    <p:extLst>
      <p:ext uri="{BB962C8B-B14F-4D97-AF65-F5344CB8AC3E}">
        <p14:creationId xmlns:p14="http://schemas.microsoft.com/office/powerpoint/2010/main" val="2676194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Includes the full package of </a:t>
            </a:r>
            <a:r>
              <a:rPr lang="en-US" dirty="0" err="1"/>
              <a:t>Nextimage</a:t>
            </a:r>
            <a:r>
              <a:rPr lang="en-US" dirty="0"/>
              <a:t> 5 software</a:t>
            </a:r>
          </a:p>
          <a:p>
            <a:r>
              <a:rPr lang="en-US" dirty="0"/>
              <a:t>Automate your workflow with the batch scanning feature</a:t>
            </a:r>
          </a:p>
          <a:p>
            <a:r>
              <a:rPr lang="en-US" dirty="0"/>
              <a:t>Swipe, pinch or zoom directly on the integrated touchscreen</a:t>
            </a:r>
          </a:p>
          <a:p>
            <a:r>
              <a:rPr lang="en-US" dirty="0"/>
              <a:t>Work with your scanned files in high definition on the 21.5-inch screen</a:t>
            </a:r>
          </a:p>
          <a:p>
            <a:r>
              <a:rPr lang="en-US" dirty="0"/>
              <a:t>Pair up your </a:t>
            </a:r>
            <a:r>
              <a:rPr lang="en-US" dirty="0" err="1"/>
              <a:t>ScanStation</a:t>
            </a:r>
            <a:r>
              <a:rPr lang="en-US" dirty="0"/>
              <a:t> Pro solution with your existing office equipment</a:t>
            </a:r>
          </a:p>
        </p:txBody>
      </p:sp>
      <p:sp>
        <p:nvSpPr>
          <p:cNvPr id="4" name="Date Placeholder 3"/>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8</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8243"/>
            <a:ext cx="6339840" cy="3566160"/>
          </a:xfrm>
          <a:prstGeom prst="rect">
            <a:avLst/>
          </a:prstGeom>
        </p:spPr>
      </p:pic>
    </p:spTree>
    <p:extLst>
      <p:ext uri="{BB962C8B-B14F-4D97-AF65-F5344CB8AC3E}">
        <p14:creationId xmlns:p14="http://schemas.microsoft.com/office/powerpoint/2010/main" val="4042485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Products</a:t>
            </a:r>
          </a:p>
          <a:p>
            <a:pPr lvl="1"/>
            <a:r>
              <a:rPr lang="en-US" dirty="0"/>
              <a:t>IQ Quattro X</a:t>
            </a:r>
          </a:p>
          <a:p>
            <a:r>
              <a:rPr lang="en-US" dirty="0"/>
              <a:t>Technology</a:t>
            </a:r>
          </a:p>
          <a:p>
            <a:pPr lvl="1"/>
            <a:r>
              <a:rPr lang="en-US" dirty="0"/>
              <a:t>CIS</a:t>
            </a:r>
          </a:p>
          <a:p>
            <a:r>
              <a:rPr lang="en-US" dirty="0"/>
              <a:t>Software</a:t>
            </a:r>
          </a:p>
          <a:p>
            <a:pPr lvl="1"/>
            <a:r>
              <a:rPr lang="en-US" dirty="0" err="1"/>
              <a:t>Nextimage</a:t>
            </a:r>
            <a:r>
              <a:rPr lang="en-US" dirty="0"/>
              <a:t> Repro</a:t>
            </a:r>
          </a:p>
          <a:p>
            <a:r>
              <a:rPr lang="en-US" dirty="0"/>
              <a:t>Sizes</a:t>
            </a:r>
          </a:p>
          <a:p>
            <a:pPr lvl="1"/>
            <a:r>
              <a:rPr lang="en-US" dirty="0"/>
              <a:t>36” 44”</a:t>
            </a:r>
          </a:p>
        </p:txBody>
      </p:sp>
      <p:sp>
        <p:nvSpPr>
          <p:cNvPr id="4" name="Date Placeholder 3"/>
          <p:cNvSpPr>
            <a:spLocks noGrp="1"/>
          </p:cNvSpPr>
          <p:nvPr>
            <p:ph type="dt" sz="half" idx="10"/>
          </p:nvPr>
        </p:nvSpPr>
        <p:spPr/>
        <p:txBody>
          <a:bodyPr/>
          <a:lstStyle/>
          <a:p>
            <a:fld id="{AFA106DB-81FA-4992-A824-DA2F5ED0A264}" type="datetime3">
              <a:rPr lang="en-US" smtClean="0"/>
              <a:pPr/>
              <a:t>21 September 2020</a:t>
            </a:fld>
            <a:r>
              <a:rPr lang="en-US"/>
              <a:t>, </a:t>
            </a:r>
            <a:r>
              <a:rPr lang="en-DK"/>
              <a:t>©</a:t>
            </a:r>
            <a:r>
              <a:rPr lang="en-US"/>
              <a:t> Contex, </a:t>
            </a:r>
            <a:fld id="{9AED7805-E8E1-4F8E-8320-70C6D6D78543}" type="slidenum">
              <a:rPr lang="en-US" smtClean="0"/>
              <a:pPr/>
              <a:t>9</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 y="-788243"/>
            <a:ext cx="6339840" cy="3566160"/>
          </a:xfrm>
          <a:prstGeom prst="rect">
            <a:avLst/>
          </a:prstGeom>
        </p:spPr>
      </p:pic>
      <p:pic>
        <p:nvPicPr>
          <p:cNvPr id="5" name="Picture 4">
            <a:extLst>
              <a:ext uri="{FF2B5EF4-FFF2-40B4-BE49-F238E27FC236}">
                <a16:creationId xmlns:a16="http://schemas.microsoft.com/office/drawing/2014/main" id="{1DBB66DC-8105-4EA4-AA1D-1FC31A2160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6491" y="596963"/>
            <a:ext cx="6115680" cy="5580000"/>
          </a:xfrm>
          <a:prstGeom prst="rect">
            <a:avLst/>
          </a:prstGeom>
        </p:spPr>
      </p:pic>
      <p:sp>
        <p:nvSpPr>
          <p:cNvPr id="6" name="TextBox 5">
            <a:extLst>
              <a:ext uri="{FF2B5EF4-FFF2-40B4-BE49-F238E27FC236}">
                <a16:creationId xmlns:a16="http://schemas.microsoft.com/office/drawing/2014/main" id="{D7F28BB0-36F8-4134-9195-1355BFE39C40}"/>
              </a:ext>
            </a:extLst>
          </p:cNvPr>
          <p:cNvSpPr txBox="1"/>
          <p:nvPr/>
        </p:nvSpPr>
        <p:spPr>
          <a:xfrm>
            <a:off x="7940146" y="6073092"/>
            <a:ext cx="3412067" cy="246221"/>
          </a:xfrm>
          <a:prstGeom prst="rect">
            <a:avLst/>
          </a:prstGeom>
          <a:noFill/>
        </p:spPr>
        <p:txBody>
          <a:bodyPr wrap="square" rtlCol="0">
            <a:spAutoFit/>
          </a:bodyPr>
          <a:lstStyle/>
          <a:p>
            <a:pPr algn="r"/>
            <a:r>
              <a:rPr lang="en-US" sz="1000" i="1" dirty="0"/>
              <a:t>Note: Printer not included</a:t>
            </a:r>
          </a:p>
        </p:txBody>
      </p:sp>
    </p:spTree>
    <p:extLst>
      <p:ext uri="{BB962C8B-B14F-4D97-AF65-F5344CB8AC3E}">
        <p14:creationId xmlns:p14="http://schemas.microsoft.com/office/powerpoint/2010/main" val="673118692"/>
      </p:ext>
    </p:extLst>
  </p:cSld>
  <p:clrMapOvr>
    <a:masterClrMapping/>
  </p:clrMapOvr>
</p:sld>
</file>

<file path=ppt/theme/theme1.xml><?xml version="1.0" encoding="utf-8"?>
<a:theme xmlns:a="http://schemas.openxmlformats.org/drawingml/2006/main" name="Contex 2019 theme">
  <a:themeElements>
    <a:clrScheme name="Contex2019">
      <a:dk1>
        <a:srgbClr val="666666"/>
      </a:dk1>
      <a:lt1>
        <a:srgbClr val="FFFFFF"/>
      </a:lt1>
      <a:dk2>
        <a:srgbClr val="404040"/>
      </a:dk2>
      <a:lt2>
        <a:srgbClr val="D9D8DD"/>
      </a:lt2>
      <a:accent1>
        <a:srgbClr val="F4515C"/>
      </a:accent1>
      <a:accent2>
        <a:srgbClr val="A4A6A9"/>
      </a:accent2>
      <a:accent3>
        <a:srgbClr val="CE1141"/>
      </a:accent3>
      <a:accent4>
        <a:srgbClr val="F7931E"/>
      </a:accent4>
      <a:accent5>
        <a:srgbClr val="FFC20E"/>
      </a:accent5>
      <a:accent6>
        <a:srgbClr val="2F68B2"/>
      </a:accent6>
      <a:hlink>
        <a:srgbClr val="025C95"/>
      </a:hlink>
      <a:folHlink>
        <a:srgbClr val="808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311F95C8-84E0-44AA-86AA-6B105EDABB03}" vid="{734FAE7C-8FB5-4118-BC00-B62E18E717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Contex_Template_2019</Template>
  <TotalTime>8410</TotalTime>
  <Words>3040</Words>
  <Application>Microsoft Office PowerPoint</Application>
  <PresentationFormat>Widescreen</PresentationFormat>
  <Paragraphs>449</Paragraphs>
  <Slides>47</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47</vt:i4>
      </vt:variant>
    </vt:vector>
  </HeadingPairs>
  <TitlesOfParts>
    <vt:vector size="55" baseType="lpstr">
      <vt:lpstr>Arial</vt:lpstr>
      <vt:lpstr>Calibri</vt:lpstr>
      <vt:lpstr>HelveticaNeue LT 45 Light</vt:lpstr>
      <vt:lpstr>HelveticaNeue LT 55 Roman</vt:lpstr>
      <vt:lpstr>HelveticaNeue LT 85 Heavy</vt:lpstr>
      <vt:lpstr>Times New Roman</vt:lpstr>
      <vt:lpstr>Wingdings</vt:lpstr>
      <vt:lpstr>Contex 2019 theme</vt:lpstr>
      <vt:lpstr>The new faster, better, smarter and improved  IQ Quattro X </vt:lpstr>
      <vt:lpstr>MORE POWER IN EVERY PIXEL</vt:lpstr>
      <vt:lpstr>PowerPoint Presentation</vt:lpstr>
      <vt:lpstr>PowerPoint Presentation</vt:lpstr>
      <vt:lpstr>4 powerful models in 2 sizes:</vt:lpstr>
      <vt:lpstr>Four available solutions</vt:lpstr>
      <vt:lpstr>PowerPoint Presentation</vt:lpstr>
      <vt:lpstr>PowerPoint Presentation</vt:lpstr>
      <vt:lpstr>PowerPoint Presentation</vt:lpstr>
      <vt:lpstr>PowerPoint Presentation</vt:lpstr>
      <vt:lpstr>CONTEX MFP SOLUTIONS VS.  REGULAR MFP SOLUTIONS</vt:lpstr>
      <vt:lpstr>Outstanding productivity</vt:lpstr>
      <vt:lpstr>More productivity</vt:lpstr>
      <vt:lpstr>Data transfer rate match the  actual speed</vt:lpstr>
      <vt:lpstr>Improved feed-in of scans –  total time saver</vt:lpstr>
      <vt:lpstr>Choose how you work </vt:lpstr>
      <vt:lpstr>Nextimage Remote app</vt:lpstr>
      <vt:lpstr>Nextimage Remote app</vt:lpstr>
      <vt:lpstr>Nextimage Remote app</vt:lpstr>
      <vt:lpstr>New intuitive touch panel</vt:lpstr>
      <vt:lpstr>Workgroup usage</vt:lpstr>
      <vt:lpstr>Precise and sharp – all the time!</vt:lpstr>
      <vt:lpstr>Contex Live Alignment</vt:lpstr>
      <vt:lpstr>Contex Live Alignment</vt:lpstr>
      <vt:lpstr>CleanScan CIS modules - provide leading quality</vt:lpstr>
      <vt:lpstr>CleanScan CIS modules - provide leading quality</vt:lpstr>
      <vt:lpstr>Color Fringe Removal (CFR)</vt:lpstr>
      <vt:lpstr>Improved and unique technology</vt:lpstr>
      <vt:lpstr>Blistering fast data transfer</vt:lpstr>
      <vt:lpstr>5th generation Contex CIS scanner</vt:lpstr>
      <vt:lpstr>Green technology</vt:lpstr>
      <vt:lpstr>PowerPoint Presentation</vt:lpstr>
      <vt:lpstr>Comparison</vt:lpstr>
      <vt:lpstr>PowerPoint Presentation</vt:lpstr>
      <vt:lpstr>PowerPoint Presentation</vt:lpstr>
      <vt:lpstr>Speed  ≠  Productivity</vt:lpstr>
      <vt:lpstr>PowerPoint Presentation</vt:lpstr>
      <vt:lpstr>Top 5 issues that effect productivity</vt:lpstr>
      <vt:lpstr>Top 5 issues that effect productivity</vt:lpstr>
      <vt:lpstr>Top 5 issues that effect productivity</vt:lpstr>
      <vt:lpstr>Top 5 issues that effect productivity</vt:lpstr>
      <vt:lpstr>CIS or CCD technology</vt:lpstr>
      <vt:lpstr>Marketing materials</vt:lpstr>
      <vt:lpstr>It is great that…</vt:lpstr>
      <vt:lpstr>The pitch</vt:lpstr>
      <vt:lpstr>The pitch</vt:lpstr>
      <vt:lpstr>PowerPoint Presentation</vt:lpstr>
    </vt:vector>
  </TitlesOfParts>
  <Company>Global Scanning Denmark 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Faster, Better, Smarter and Unique</dc:title>
  <dc:creator>Lucas Jolibois</dc:creator>
  <cp:lastModifiedBy>Rune T. Steenberg</cp:lastModifiedBy>
  <cp:revision>169</cp:revision>
  <dcterms:created xsi:type="dcterms:W3CDTF">2020-01-03T13:02:15Z</dcterms:created>
  <dcterms:modified xsi:type="dcterms:W3CDTF">2020-09-21T08:45:36Z</dcterms:modified>
</cp:coreProperties>
</file>