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1077" r:id="rId2"/>
    <p:sldId id="1005" r:id="rId3"/>
    <p:sldId id="1032" r:id="rId4"/>
    <p:sldId id="1052" r:id="rId5"/>
    <p:sldId id="1059" r:id="rId6"/>
    <p:sldId id="1065" r:id="rId7"/>
    <p:sldId id="1061" r:id="rId8"/>
    <p:sldId id="1062" r:id="rId9"/>
    <p:sldId id="1063" r:id="rId10"/>
    <p:sldId id="1066" r:id="rId11"/>
    <p:sldId id="1064" r:id="rId12"/>
    <p:sldId id="1068" r:id="rId13"/>
    <p:sldId id="1067" r:id="rId14"/>
    <p:sldId id="1074" r:id="rId15"/>
    <p:sldId id="1076" r:id="rId16"/>
    <p:sldId id="1046" r:id="rId17"/>
    <p:sldId id="1041" r:id="rId18"/>
    <p:sldId id="950" r:id="rId19"/>
    <p:sldId id="1035" r:id="rId20"/>
    <p:sldId id="1030" r:id="rId21"/>
    <p:sldId id="1034" r:id="rId22"/>
    <p:sldId id="1028" r:id="rId23"/>
    <p:sldId id="1036" r:id="rId24"/>
    <p:sldId id="1029" r:id="rId25"/>
    <p:sldId id="1047" r:id="rId26"/>
    <p:sldId id="1045" r:id="rId27"/>
    <p:sldId id="1057" r:id="rId28"/>
    <p:sldId id="1079" r:id="rId29"/>
    <p:sldId id="1083" r:id="rId30"/>
    <p:sldId id="1080" r:id="rId31"/>
    <p:sldId id="1081" r:id="rId32"/>
    <p:sldId id="1020" r:id="rId3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33"/>
    <a:srgbClr val="000000"/>
    <a:srgbClr val="F26522"/>
    <a:srgbClr val="879E2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7680" autoAdjust="0"/>
    <p:restoredTop sz="98046" autoAdjust="0"/>
  </p:normalViewPr>
  <p:slideViewPr>
    <p:cSldViewPr>
      <p:cViewPr varScale="1">
        <p:scale>
          <a:sx n="121" d="100"/>
          <a:sy n="121" d="100"/>
        </p:scale>
        <p:origin x="93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E2E0AFE2-3B05-4B9A-BD6E-1617CC2B942A}" type="datetimeFigureOut">
              <a:rPr lang="da-DK" smtClean="0"/>
              <a:pPr/>
              <a:t>30-05-2018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BA6980C9-09B6-4EC6-8A05-2A1A757051DD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084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06825"/>
            <a:ext cx="8382000" cy="993775"/>
          </a:xfrm>
        </p:spPr>
        <p:txBody>
          <a:bodyPr/>
          <a:lstStyle>
            <a:lvl1pPr algn="l">
              <a:defRPr sz="3200">
                <a:solidFill>
                  <a:srgbClr val="1E1E1E"/>
                </a:solidFill>
                <a:latin typeface="HelveticaNeue LT 45 Light" panose="020B04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8382000" cy="914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E1E1E"/>
                </a:solidFill>
                <a:latin typeface="HelveticaNeue LT 45 Light" panose="020B04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6" name="Picture 2" descr="O:\Marketing\Design-Logos\Contex Logotypes\Company logos\Contex 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4752528" cy="145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3429000"/>
            <a:ext cx="9144000" cy="36576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4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06825"/>
            <a:ext cx="8382000" cy="993775"/>
          </a:xfrm>
        </p:spPr>
        <p:txBody>
          <a:bodyPr/>
          <a:lstStyle>
            <a:lvl1pPr algn="l">
              <a:defRPr sz="3200">
                <a:solidFill>
                  <a:srgbClr val="1E1E1E"/>
                </a:solidFill>
                <a:latin typeface="HelveticaNeue LT 45 Light" panose="020B04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8382000" cy="914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E1E1E"/>
                </a:solidFill>
                <a:latin typeface="HelveticaNeue LT 45 Light" panose="020B04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429000"/>
            <a:ext cx="9144000" cy="36576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7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06825"/>
            <a:ext cx="8382000" cy="993775"/>
          </a:xfrm>
        </p:spPr>
        <p:txBody>
          <a:bodyPr/>
          <a:lstStyle>
            <a:lvl1pPr algn="l">
              <a:defRPr sz="3200">
                <a:solidFill>
                  <a:srgbClr val="1E1E1E"/>
                </a:solidFill>
                <a:latin typeface="HelveticaNeue LT 45 Light" panose="020B04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8382000" cy="914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E1E1E"/>
                </a:solidFill>
                <a:latin typeface="HelveticaNeue LT 45 Light" panose="020B04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57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04" y="361476"/>
            <a:ext cx="8229600" cy="589788"/>
          </a:xfrm>
        </p:spPr>
        <p:txBody>
          <a:bodyPr>
            <a:noAutofit/>
          </a:bodyPr>
          <a:lstStyle>
            <a:lvl1pPr algn="l">
              <a:defRPr sz="3600">
                <a:latin typeface="HelveticaNeue LT 45 Light" panose="020B04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>
                <a:latin typeface="HelveticaNeue LT 45 Light" panose="020B0403020202020204" pitchFamily="34" charset="0"/>
              </a:defRPr>
            </a:lvl1pPr>
            <a:lvl2pPr marL="742950" indent="-285750">
              <a:buSzPct val="50000"/>
              <a:buFontTx/>
              <a:buBlip>
                <a:blip r:embed="rId2"/>
              </a:buBlip>
              <a:defRPr sz="2000">
                <a:latin typeface="HelveticaNeue LT 45 Light" panose="020B0403020202020204" pitchFamily="34" charset="0"/>
              </a:defRPr>
            </a:lvl2pPr>
            <a:lvl3pPr>
              <a:buClr>
                <a:srgbClr val="CC0033"/>
              </a:buClr>
              <a:defRPr sz="2000">
                <a:latin typeface="HelveticaNeue LT 45 Light" panose="020B0403020202020204" pitchFamily="34" charset="0"/>
              </a:defRPr>
            </a:lvl3pPr>
            <a:lvl4pPr>
              <a:buClr>
                <a:srgbClr val="CC0033"/>
              </a:buClr>
              <a:defRPr sz="2000">
                <a:latin typeface="HelveticaNeue LT 45 Light" panose="020B0403020202020204" pitchFamily="34" charset="0"/>
              </a:defRPr>
            </a:lvl4pPr>
            <a:lvl5pPr>
              <a:buClr>
                <a:srgbClr val="CC0033"/>
              </a:buClr>
              <a:defRPr sz="2000">
                <a:latin typeface="HelveticaNeue LT 45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9153188" cy="188640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O:\Marketing\Design-Logos\Contex Logotypes\Company logos\Contex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6344758"/>
            <a:ext cx="1675264" cy="5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5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33400" y="3055236"/>
            <a:ext cx="8229600" cy="589788"/>
          </a:xfrm>
        </p:spPr>
        <p:txBody>
          <a:bodyPr>
            <a:noAutofit/>
          </a:bodyPr>
          <a:lstStyle>
            <a:lvl1pPr algn="l">
              <a:defRPr sz="3600">
                <a:latin typeface="HelveticaNeue LT 45 Light" panose="020B04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6" name="Rectangle 385"/>
          <p:cNvSpPr/>
          <p:nvPr userDrawn="1"/>
        </p:nvSpPr>
        <p:spPr>
          <a:xfrm>
            <a:off x="-6032" y="5064984"/>
            <a:ext cx="9144000" cy="36576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ectangle 386"/>
          <p:cNvSpPr/>
          <p:nvPr userDrawn="1"/>
        </p:nvSpPr>
        <p:spPr>
          <a:xfrm>
            <a:off x="2050" y="1658132"/>
            <a:ext cx="9144000" cy="36576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8" name="Picture 2" descr="O:\Marketing\Design-Logos\Contex Logotypes\Company logos\Contex 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704" y="4415889"/>
            <a:ext cx="1675264" cy="5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2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3055236"/>
            <a:ext cx="8229600" cy="589788"/>
          </a:xfrm>
        </p:spPr>
        <p:txBody>
          <a:bodyPr>
            <a:noAutofit/>
          </a:bodyPr>
          <a:lstStyle>
            <a:lvl1pPr algn="l">
              <a:defRPr sz="3600" baseline="0">
                <a:latin typeface="HelveticaNeue LT 45 Light" panose="020B0403020202020204" pitchFamily="34" charset="0"/>
              </a:defRPr>
            </a:lvl1pPr>
          </a:lstStyle>
          <a:p>
            <a:r>
              <a:rPr lang="en-US" dirty="0"/>
              <a:t>Feedback &amp; Questions?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90180" y="5373266"/>
            <a:ext cx="1408424" cy="1008062"/>
          </a:xfrm>
        </p:spPr>
        <p:txBody>
          <a:bodyPr/>
          <a:lstStyle>
            <a:lvl1pPr rtl="0">
              <a:defRPr/>
            </a:lvl1pPr>
            <a:lvl2pPr marL="457200" indent="0">
              <a:buNone/>
              <a:defRPr/>
            </a:lvl2pPr>
          </a:lstStyle>
          <a:p>
            <a:pPr rtl="0"/>
            <a:r>
              <a:rPr lang="en-GB" sz="1000" b="0" i="0" u="none" strike="noStrike" baseline="30000" dirty="0" err="1">
                <a:solidFill>
                  <a:srgbClr val="000000"/>
                </a:solidFill>
                <a:latin typeface="HelveticaNeue LT 85 Heavy"/>
              </a:rPr>
              <a:t>Headquaters</a:t>
            </a:r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85 Heavy"/>
              </a:rPr>
              <a:t> &amp; EMEA Office</a:t>
            </a:r>
          </a:p>
          <a:p>
            <a:pPr rtl="0"/>
            <a:endParaRPr lang="en-GB" sz="1000" b="0" i="0" u="none" strike="noStrike" baseline="30000" dirty="0">
              <a:solidFill>
                <a:srgbClr val="000000"/>
              </a:solidFill>
              <a:latin typeface="HelveticaNeue LT 85 Heavy"/>
            </a:endParaRP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85 Heavy"/>
              </a:rPr>
              <a:t>Contex A/S</a:t>
            </a: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2 </a:t>
            </a:r>
            <a:r>
              <a:rPr lang="en-GB" sz="1000" b="0" i="0" u="none" strike="noStrike" baseline="30000" dirty="0" err="1">
                <a:solidFill>
                  <a:srgbClr val="000000"/>
                </a:solidFill>
                <a:latin typeface="HelveticaNeue LT 45 Light"/>
              </a:rPr>
              <a:t>Svanevang</a:t>
            </a:r>
            <a:endParaRPr lang="en-GB" sz="1000" b="0" i="0" u="none" strike="noStrike" baseline="30000" dirty="0">
              <a:solidFill>
                <a:srgbClr val="000000"/>
              </a:solidFill>
              <a:latin typeface="HelveticaNeue LT 45 Light"/>
            </a:endParaRP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DK-3450 </a:t>
            </a:r>
            <a:r>
              <a:rPr lang="en-GB" sz="1000" b="0" i="0" u="none" strike="noStrike" baseline="30000" dirty="0" err="1">
                <a:solidFill>
                  <a:srgbClr val="000000"/>
                </a:solidFill>
                <a:latin typeface="HelveticaNeue LT 45 Light"/>
              </a:rPr>
              <a:t>Alleroed</a:t>
            </a:r>
            <a:endParaRPr lang="en-GB" sz="1000" b="0" i="0" u="none" strike="noStrike" baseline="30000" dirty="0">
              <a:solidFill>
                <a:srgbClr val="000000"/>
              </a:solidFill>
              <a:latin typeface="HelveticaNeue LT 45 Light"/>
            </a:endParaRP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Denmark</a:t>
            </a:r>
            <a:endParaRPr lang="en-US" dirty="0"/>
          </a:p>
        </p:txBody>
      </p:sp>
      <p:sp>
        <p:nvSpPr>
          <p:cNvPr id="390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186822" y="5373266"/>
            <a:ext cx="1514955" cy="1008062"/>
          </a:xfrm>
        </p:spPr>
        <p:txBody>
          <a:bodyPr/>
          <a:lstStyle>
            <a:lvl1pPr rtl="0">
              <a:defRPr lang="en-GB" sz="1000" b="0" i="0" u="none" strike="noStrike" baseline="30000" smtClean="0"/>
            </a:lvl1pPr>
            <a:lvl2pPr marL="457200" indent="0">
              <a:buNone/>
              <a:defRPr/>
            </a:lvl2pPr>
          </a:lstStyle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85 Heavy"/>
              </a:rPr>
              <a:t>North &amp; South America Office</a:t>
            </a: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85 Heavy"/>
              </a:rPr>
              <a:t> </a:t>
            </a: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85 Heavy"/>
              </a:rPr>
              <a:t>Contex Americas Inc.</a:t>
            </a:r>
            <a:endParaRPr lang="en-GB" sz="1000" b="0" i="0" u="none" strike="noStrike" baseline="30000" dirty="0">
              <a:solidFill>
                <a:srgbClr val="000000"/>
              </a:solidFill>
              <a:latin typeface="HelveticaNeue LT 45 Light"/>
            </a:endParaRPr>
          </a:p>
          <a:p>
            <a:pPr rtl="0"/>
            <a:r>
              <a:rPr lang="en-US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6010 Executive Blvd. Suite 702</a:t>
            </a: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Rockville, MD, 20852</a:t>
            </a: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USA</a:t>
            </a:r>
            <a:endParaRPr lang="en-US" dirty="0"/>
          </a:p>
        </p:txBody>
      </p:sp>
      <p:sp>
        <p:nvSpPr>
          <p:cNvPr id="39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889995" y="5373266"/>
            <a:ext cx="1924582" cy="1008062"/>
          </a:xfrm>
        </p:spPr>
        <p:txBody>
          <a:bodyPr/>
          <a:lstStyle>
            <a:lvl1pPr rtl="0">
              <a:defRPr lang="en-GB" sz="1000" b="0" i="0" u="none" strike="noStrike" baseline="30000" smtClean="0"/>
            </a:lvl1pPr>
            <a:lvl2pPr marL="457200" indent="0">
              <a:buNone/>
              <a:defRPr/>
            </a:lvl2pPr>
          </a:lstStyle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85 Heavy"/>
              </a:rPr>
              <a:t>Japan Branch Office</a:t>
            </a: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85 Heavy"/>
              </a:rPr>
              <a:t> </a:t>
            </a:r>
          </a:p>
          <a:p>
            <a:pPr rtl="0"/>
            <a:r>
              <a:rPr lang="en-US" sz="1000" b="0" i="0" u="none" strike="noStrike" baseline="30000" dirty="0">
                <a:solidFill>
                  <a:srgbClr val="000000"/>
                </a:solidFill>
                <a:latin typeface="HelveticaNeue LT 85 Heavy"/>
              </a:rPr>
              <a:t>Contex Scanning Technology Japan A/S</a:t>
            </a:r>
            <a:endParaRPr lang="en-US" sz="1000" b="0" i="0" u="none" strike="noStrike" baseline="30000" dirty="0">
              <a:solidFill>
                <a:srgbClr val="000000"/>
              </a:solidFill>
              <a:latin typeface="HelveticaNeue LT 45 Light"/>
            </a:endParaRP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1-10-2F, </a:t>
            </a:r>
            <a:r>
              <a:rPr lang="en-GB" sz="1000" b="0" i="0" u="none" strike="noStrike" baseline="30000" dirty="0" err="1">
                <a:solidFill>
                  <a:srgbClr val="000000"/>
                </a:solidFill>
                <a:latin typeface="HelveticaNeue LT 45 Light"/>
              </a:rPr>
              <a:t>Nihonbashi</a:t>
            </a:r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 </a:t>
            </a:r>
            <a:r>
              <a:rPr lang="en-GB" sz="1000" b="0" i="0" u="none" strike="noStrike" baseline="30000" dirty="0" err="1">
                <a:solidFill>
                  <a:srgbClr val="000000"/>
                </a:solidFill>
                <a:latin typeface="HelveticaNeue LT 45 Light"/>
              </a:rPr>
              <a:t>Kabuto</a:t>
            </a:r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-Cho, Chuo-Ku</a:t>
            </a: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103-0026 Tokyo</a:t>
            </a:r>
          </a:p>
          <a:p>
            <a:pPr rtl="0"/>
            <a:r>
              <a:rPr lang="en-GB" sz="1000" b="0" i="0" u="none" strike="noStrike" baseline="30000" dirty="0">
                <a:solidFill>
                  <a:srgbClr val="000000"/>
                </a:solidFill>
                <a:latin typeface="HelveticaNeue LT 45 Light"/>
              </a:rPr>
              <a:t>Japan</a:t>
            </a:r>
            <a:endParaRPr lang="en-US" dirty="0"/>
          </a:p>
        </p:txBody>
      </p:sp>
      <p:sp>
        <p:nvSpPr>
          <p:cNvPr id="303" name="Rectangle 302"/>
          <p:cNvSpPr/>
          <p:nvPr userDrawn="1"/>
        </p:nvSpPr>
        <p:spPr>
          <a:xfrm>
            <a:off x="-6032" y="5064984"/>
            <a:ext cx="9144000" cy="36576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 userDrawn="1"/>
        </p:nvSpPr>
        <p:spPr>
          <a:xfrm>
            <a:off x="2050" y="1658132"/>
            <a:ext cx="9144000" cy="36576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5" name="Picture 2" descr="O:\Marketing\Design-Logos\Contex Logotypes\Company logos\Contex 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704" y="4415889"/>
            <a:ext cx="1675264" cy="5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5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2" descr="O:\Marketing\Design-Logos\Contex Logotypes\Company logos\Contex 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6344758"/>
            <a:ext cx="1675264" cy="5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9188" y="0"/>
            <a:ext cx="9144000" cy="188640"/>
          </a:xfrm>
          <a:prstGeom prst="rect">
            <a:avLst/>
          </a:prstGeom>
          <a:gradFill flip="none" rotWithShape="1">
            <a:gsLst>
              <a:gs pos="2000">
                <a:srgbClr val="F4515C"/>
              </a:gs>
              <a:gs pos="100000">
                <a:srgbClr val="F29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6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0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Neue LT 45 Light" panose="020B0403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HelveticaNeue LT 45 Light" panose="020B0403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50000"/>
        <a:buFontTx/>
        <a:buBlip>
          <a:blip r:embed="rId9"/>
        </a:buBlip>
        <a:defRPr sz="2000" kern="1200">
          <a:solidFill>
            <a:schemeClr val="tx1"/>
          </a:solidFill>
          <a:latin typeface="HelveticaNeue LT 45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C003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Neue LT 45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C0033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Neue LT 45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C0033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Neue LT 45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k/url?sa=i&amp;rct=j&amp;q=&amp;esrc=s&amp;frm=1&amp;source=images&amp;cd=&amp;cad=rja&amp;uact=8&amp;ved=0CAcQjRxqFQoTCJP03ffU0scCFcINLAodFPkP2g&amp;url=http://www.prizmagraphics.co.uk/equipment/scan-copy-print-systems/canon-ipf-mfp-m40-36-and-quot-a0-44-and-quot-colour-multifunctional-solutions/details&amp;ei=I_DjVdPWFcKbsAGU8r_QDQ&amp;psig=AFQjCNGYIGW_onSzchdkTv1qoC1ixuNQ3g&amp;ust=144108790480117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ontex.com/nextimage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930"/>
            <a:ext cx="9144000" cy="646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350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4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286" y="0"/>
            <a:ext cx="97462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02" y="0"/>
            <a:ext cx="96842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2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"/>
            <a:ext cx="97216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4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650929" cy="685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14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61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3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Mark-up and annotate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No need to use </a:t>
            </a:r>
            <a:r>
              <a:rPr lang="en-US" dirty="0" smtClean="0"/>
              <a:t>costly ink </a:t>
            </a:r>
            <a:r>
              <a:rPr lang="en-US" dirty="0"/>
              <a:t>and </a:t>
            </a:r>
            <a:r>
              <a:rPr lang="en-US" dirty="0" smtClean="0"/>
              <a:t>paper.  </a:t>
            </a:r>
            <a:endParaRPr lang="en-US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Mark-up and annotate directly on the screen and share digital copies. </a:t>
            </a:r>
          </a:p>
        </p:txBody>
      </p:sp>
      <p:pic>
        <p:nvPicPr>
          <p:cNvPr id="17410" name="Picture 2" descr="O:\Marketing\Pictures\Products\SD One MF\New PNGs\SD One MF Hand Touch Screen Mark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34" y="2708920"/>
            <a:ext cx="7308304" cy="35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99239" y="4293096"/>
            <a:ext cx="2025290" cy="1655967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99239" y="3042139"/>
            <a:ext cx="2025290" cy="1655967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99239" y="1772815"/>
            <a:ext cx="2025290" cy="1655967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Mark-up and annotate without printing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356195" y="4867829"/>
            <a:ext cx="4592306" cy="857552"/>
            <a:chOff x="3356195" y="4867829"/>
            <a:chExt cx="4592306" cy="857552"/>
          </a:xfrm>
        </p:grpSpPr>
        <p:pic>
          <p:nvPicPr>
            <p:cNvPr id="7" name="Picture 3" descr="C:\Users\mni\Dropbox (Contex)\Panda\MNI UI May 2015\Icons and Backgrounds\new\Emai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4869160"/>
              <a:ext cx="856221" cy="85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mni\Dropbox (Contex)\Panda\MNI UI May 2015\Icons and Backgrounds\new\USB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444" y="4869160"/>
              <a:ext cx="856221" cy="85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C:\Users\mni\Dropbox (Contex)\Panda\MNI UI May 2015\Icons and Backgrounds\new\Dropbox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362" y="4869160"/>
              <a:ext cx="856221" cy="85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O:\Marketing\Product Management\PF Panda\Copy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195" y="4867829"/>
              <a:ext cx="857552" cy="85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64" y="3068960"/>
            <a:ext cx="3312368" cy="123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61" y="1649735"/>
            <a:ext cx="18573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64674" y="2060848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Scan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69909" y="3500791"/>
            <a:ext cx="108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Annotate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0690" y="5013176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Multifunction Scanner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3344" y="1600200"/>
            <a:ext cx="6347048" cy="4525963"/>
          </a:xfrm>
        </p:spPr>
        <p:txBody>
          <a:bodyPr/>
          <a:lstStyle/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Intuitive touch screen interface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Support all major brand printers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Mark-up and annotate directly on the screen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Share across company network with LINK app.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Share using integrated Cloud support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 descr="O:\Marketing\Pictures\Products\SD One MF\PNGs for PPT\SD-One-MF-Hand-Start-Sc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7312"/>
            <a:ext cx="4572000" cy="398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37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ways to operate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600200"/>
            <a:ext cx="6264696" cy="4525963"/>
          </a:xfrm>
        </p:spPr>
        <p:txBody>
          <a:bodyPr>
            <a:normAutofit lnSpcReduction="10000"/>
          </a:bodyPr>
          <a:lstStyle/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Create copies with HP, Canon or EPSON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Scan to USB 3.0 directly on the scanner.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Scan to local PCs using an intuitive client app.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Share with any major Cloud sharing tool.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Scan to Email using integrated email tool. </a:t>
            </a:r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94780" y="1124744"/>
            <a:ext cx="914400" cy="5276908"/>
            <a:chOff x="1294780" y="1124744"/>
            <a:chExt cx="914400" cy="5276908"/>
          </a:xfrm>
        </p:grpSpPr>
        <p:pic>
          <p:nvPicPr>
            <p:cNvPr id="16386" name="Picture 2" descr="O:\Marketing\Pictures\Products\SD One MF\New PNGs\PersonalProfil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780" y="3305998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mni\Dropbox (Contex)\Panda\MNI UI May 2015\Icons and Backgrounds\new\Emai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780" y="5487252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mni\Dropbox (Contex)\Panda\MNI UI May 2015\Icons and Backgrounds\new\USB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780" y="2215371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mni\Dropbox (Contex)\Panda\MNI UI May 2015\Icons and Backgrounds\new\Dropbox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780" y="4396625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O:\Marketing\Product Management\PF Panda\Cop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780" y="1124744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662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MFP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MFP segment is today covered mainly by MFPs from the major brands.</a:t>
            </a:r>
          </a:p>
          <a:p>
            <a:endParaRPr lang="en-US" dirty="0" smtClean="0"/>
          </a:p>
          <a:p>
            <a:r>
              <a:rPr lang="en-US" dirty="0" smtClean="0"/>
              <a:t>These solutions are used in 2 ways: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Mark-up and scan changes and notes.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Create copies as needed.</a:t>
            </a:r>
          </a:p>
          <a:p>
            <a:pPr marL="457200" lvl="1" indent="0">
              <a:buNone/>
            </a:pPr>
            <a:endParaRPr lang="en-US" dirty="0" smtClean="0"/>
          </a:p>
          <a:p>
            <a:pPr indent="-285750"/>
            <a:r>
              <a:rPr lang="en-US" dirty="0" smtClean="0"/>
              <a:t>Solutions from 3</a:t>
            </a:r>
            <a:r>
              <a:rPr lang="en-US" baseline="30000" dirty="0" smtClean="0"/>
              <a:t>rd</a:t>
            </a:r>
            <a:r>
              <a:rPr lang="en-US" dirty="0" smtClean="0"/>
              <a:t> parties are typically complex and require an external PC or panel PC to operate. 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New intuitive user inferface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High Resolution </a:t>
            </a:r>
            <a:r>
              <a:rPr lang="en-US" dirty="0" smtClean="0"/>
              <a:t>Multi-Touch Screen supports swipe and pinch to make every operation as intuitive as you smart phone.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6" name="Picture 4" descr="O:\Marketing\Pictures\Products\SD One MF\PNGs for PPT\SD-One-MF-Hand-Touch-Sc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147"/>
            <a:ext cx="9144000" cy="449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7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 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Connect all your users with the scanner instantly with Contex LINK.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Install the client app directly from the SD One MF and it automatically creates a profile for the user on the scanner.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The users can then swipe on the screen to select their profile and scan to their local PC or preferred Cloud platform.</a:t>
            </a:r>
            <a:endParaRPr lang="en-US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1891680" cy="170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2"/>
          <a:stretch/>
        </p:blipFill>
        <p:spPr bwMode="auto">
          <a:xfrm>
            <a:off x="4355977" y="4826245"/>
            <a:ext cx="259946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1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Marketing\Product Management\PF Panda\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21" y="404664"/>
            <a:ext cx="1115568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3 ways to combine with your printer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High stand above your large format printer</a:t>
            </a:r>
          </a:p>
          <a:p>
            <a:endParaRPr lang="en-US" sz="2000" dirty="0"/>
          </a:p>
          <a:p>
            <a:r>
              <a:rPr lang="en-US" sz="2000" dirty="0"/>
              <a:t>Low stand as side-by-side next to your printer</a:t>
            </a:r>
          </a:p>
          <a:p>
            <a:endParaRPr lang="en-US" sz="2000" dirty="0"/>
          </a:p>
          <a:p>
            <a:r>
              <a:rPr lang="en-US" sz="2000" dirty="0"/>
              <a:t>Placed on any flat, solid surface</a:t>
            </a:r>
          </a:p>
        </p:txBody>
      </p:sp>
      <p:pic>
        <p:nvPicPr>
          <p:cNvPr id="4098" name="Picture 2" descr="O:\Marketing\Pictures\Products\SD One MF\PNGs for PPT\SD-OneMF-36-On-Printer-H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4984"/>
            <a:ext cx="1051802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15" y="1628800"/>
            <a:ext cx="2674222" cy="84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Marketing\Product Management\PF Panda\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21" y="404664"/>
            <a:ext cx="1115568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Two stand options</a:t>
            </a:r>
            <a:endParaRPr lang="da-DK" dirty="0"/>
          </a:p>
        </p:txBody>
      </p:sp>
      <p:pic>
        <p:nvPicPr>
          <p:cNvPr id="15362" name="Picture 2" descr="O:\Marketing\Pictures\Products\SD One MF\New PNGs\SD One MF 24 Low Stand Front - New Sta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480172" cy="390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O:\Marketing\Pictures\Products\SD One MF\New PNGs\SD One MF 24 High Stand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331632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54799" y="5373216"/>
            <a:ext cx="1561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smtClean="0"/>
              <a:t>Same stand as SD One+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62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Integrated </a:t>
            </a:r>
            <a:r>
              <a:rPr lang="da-DK" dirty="0" err="1" smtClean="0"/>
              <a:t>Cost</a:t>
            </a:r>
            <a:r>
              <a:rPr lang="da-DK" dirty="0" smtClean="0"/>
              <a:t> Recovery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Universities, Facilities Management, Large firms.</a:t>
            </a:r>
          </a:p>
          <a:p>
            <a:r>
              <a:rPr lang="en-US" dirty="0" smtClean="0"/>
              <a:t>Connect your preferred cost recovery solution. </a:t>
            </a:r>
          </a:p>
          <a:p>
            <a:endParaRPr lang="en-US" dirty="0" smtClean="0"/>
          </a:p>
          <a:p>
            <a:r>
              <a:rPr lang="en-US" dirty="0" smtClean="0"/>
              <a:t>User will be asked for a PIN before scanning and copying. </a:t>
            </a:r>
          </a:p>
          <a:p>
            <a:endParaRPr lang="en-US" dirty="0" smtClean="0"/>
          </a:p>
          <a:p>
            <a:r>
              <a:rPr lang="en-US" dirty="0" smtClean="0"/>
              <a:t>All scans and copies will be tracked. </a:t>
            </a:r>
          </a:p>
        </p:txBody>
      </p:sp>
      <p:pic>
        <p:nvPicPr>
          <p:cNvPr id="4" name="Picture 2" descr="O:\Marketing\Product Management\PF Panda\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21" y="404664"/>
            <a:ext cx="1115568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Connectivity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Scan </a:t>
            </a:r>
            <a:r>
              <a:rPr lang="en-US" dirty="0" smtClean="0"/>
              <a:t>to USB 3.0 right on the scanner.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Connect to Network Printers and LINK using </a:t>
            </a:r>
            <a:r>
              <a:rPr lang="en-US" dirty="0" err="1" smtClean="0"/>
              <a:t>WiFi</a:t>
            </a:r>
            <a:r>
              <a:rPr lang="en-US" dirty="0" smtClean="0"/>
              <a:t> or Gb Ethernet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USB connections for Cost Recovery. </a:t>
            </a:r>
            <a:endParaRPr lang="en-US" dirty="0"/>
          </a:p>
        </p:txBody>
      </p:sp>
      <p:pic>
        <p:nvPicPr>
          <p:cNvPr id="14338" name="Picture 2" descr="O:\Marketing\Pictures\Products\SD One MF\PNGs for PPT\SD-One-MF-Connectio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90" y="2664720"/>
            <a:ext cx="4572000" cy="3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O:\Marketing\Pictures\Products\SD One MF\PNGs for PPT\SD-One-MF-US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572000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Specifications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126499"/>
              </p:ext>
            </p:extLst>
          </p:nvPr>
        </p:nvGraphicFramePr>
        <p:xfrm>
          <a:off x="827584" y="2204864"/>
          <a:ext cx="7416825" cy="36384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6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00" kern="1200" dirty="0" smtClean="0"/>
                        <a:t>Feature</a:t>
                      </a:r>
                      <a:endParaRPr lang="en-GB" sz="10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00" kern="1200" dirty="0" smtClean="0"/>
                        <a:t>Specification</a:t>
                      </a:r>
                      <a:endParaRPr lang="en-GB" sz="10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Models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3</a:t>
                      </a:r>
                      <a:r>
                        <a:rPr lang="en-GB" sz="1000" baseline="0" dirty="0" smtClean="0"/>
                        <a:t> </a:t>
                      </a:r>
                      <a:r>
                        <a:rPr lang="en-GB" sz="1000" dirty="0" smtClean="0"/>
                        <a:t>models: 24” / 36” / 44”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Scan Technology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Contex</a:t>
                      </a:r>
                      <a:r>
                        <a:rPr lang="en-GB" sz="1000" baseline="0" dirty="0" smtClean="0"/>
                        <a:t> </a:t>
                      </a:r>
                      <a:r>
                        <a:rPr lang="en-GB" sz="1000" baseline="0" dirty="0" err="1" smtClean="0"/>
                        <a:t>CleanScan</a:t>
                      </a:r>
                      <a:r>
                        <a:rPr lang="en-GB" sz="1000" baseline="0" dirty="0" smtClean="0"/>
                        <a:t> CIS with dual sided light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Scan width / document width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24” model: 24 inch (610 mm) / 26.6 inch (675mm)</a:t>
                      </a:r>
                    </a:p>
                    <a:p>
                      <a:r>
                        <a:rPr lang="en-GB" sz="1000" dirty="0" smtClean="0"/>
                        <a:t>36” model: 36 inch (914 mm) / 40 inch (1014mm)</a:t>
                      </a:r>
                    </a:p>
                    <a:p>
                      <a:r>
                        <a:rPr lang="en-GB" sz="1000" dirty="0" smtClean="0"/>
                        <a:t>44” model: 44 inch</a:t>
                      </a:r>
                      <a:r>
                        <a:rPr lang="en-GB" sz="1000" baseline="0" dirty="0" smtClean="0"/>
                        <a:t> (1118 mm) / 42.2 </a:t>
                      </a:r>
                      <a:r>
                        <a:rPr lang="en-GB" sz="1000" baseline="0" smtClean="0"/>
                        <a:t>inch (1067mm</a:t>
                      </a:r>
                      <a:r>
                        <a:rPr lang="en-GB" sz="1000" baseline="0" dirty="0" smtClean="0"/>
                        <a:t>)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Min scan length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8 inch / 203 mm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Max scan length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50 inch / 1270</a:t>
                      </a:r>
                      <a:r>
                        <a:rPr lang="en-GB" sz="1000" baseline="0" dirty="0" smtClean="0"/>
                        <a:t> mm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Paper</a:t>
                      </a:r>
                      <a:r>
                        <a:rPr lang="en-GB" sz="1000" baseline="0" dirty="0" smtClean="0"/>
                        <a:t> path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Front entry, rear exit with</a:t>
                      </a:r>
                      <a:r>
                        <a:rPr lang="en-GB" sz="1000" baseline="0" dirty="0" smtClean="0"/>
                        <a:t> return guides. 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Accuracy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 0.1% +/- 1 pixel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Resolution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150, 300 and 600</a:t>
                      </a:r>
                      <a:r>
                        <a:rPr lang="en-GB" sz="1000" baseline="0" dirty="0" smtClean="0"/>
                        <a:t> dpi only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Speed: </a:t>
                      </a:r>
                      <a:r>
                        <a:rPr lang="en-GB" sz="1000" dirty="0" err="1" smtClean="0"/>
                        <a:t>Color</a:t>
                      </a:r>
                      <a:r>
                        <a:rPr lang="en-GB" sz="1000" dirty="0" smtClean="0"/>
                        <a:t> and Grayscale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150 dpi 3.8 </a:t>
                      </a:r>
                      <a:r>
                        <a:rPr lang="en-GB" sz="1000" dirty="0" err="1" smtClean="0"/>
                        <a:t>ips</a:t>
                      </a:r>
                      <a:endParaRPr lang="en-GB" sz="1000" dirty="0" smtClean="0"/>
                    </a:p>
                    <a:p>
                      <a:r>
                        <a:rPr lang="en-GB" sz="1000" dirty="0" smtClean="0"/>
                        <a:t>300 dpi 1.9 </a:t>
                      </a:r>
                      <a:r>
                        <a:rPr lang="en-GB" sz="1000" dirty="0" err="1" smtClean="0"/>
                        <a:t>ips</a:t>
                      </a:r>
                      <a:endParaRPr lang="en-GB" sz="1000" dirty="0" smtClean="0"/>
                    </a:p>
                    <a:p>
                      <a:r>
                        <a:rPr lang="en-GB" sz="1000" dirty="0" smtClean="0"/>
                        <a:t>600</a:t>
                      </a:r>
                      <a:r>
                        <a:rPr lang="en-GB" sz="1000" baseline="0" dirty="0" smtClean="0"/>
                        <a:t> dpi 1.0 </a:t>
                      </a:r>
                      <a:r>
                        <a:rPr lang="en-GB" sz="1000" baseline="0" dirty="0" err="1" smtClean="0"/>
                        <a:t>ips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42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File formats</a:t>
                      </a:r>
                      <a:endParaRPr lang="en-GB" sz="1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PDF, PDF/A, TIF and JPG</a:t>
                      </a:r>
                      <a:endParaRPr lang="en-GB" sz="10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8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3" y="908720"/>
            <a:ext cx="810650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3806825"/>
            <a:ext cx="4191000" cy="993775"/>
          </a:xfrm>
        </p:spPr>
        <p:txBody>
          <a:bodyPr>
            <a:noAutofit/>
          </a:bodyPr>
          <a:lstStyle/>
          <a:p>
            <a:pPr algn="r"/>
            <a:r>
              <a:rPr lang="en-US" dirty="0" smtClean="0"/>
              <a:t>Turn any printer </a:t>
            </a:r>
            <a:br>
              <a:rPr lang="en-US" dirty="0" smtClean="0"/>
            </a:br>
            <a:r>
              <a:rPr lang="en-US" dirty="0" smtClean="0"/>
              <a:t>into a copier</a:t>
            </a:r>
            <a:endParaRPr lang="en-US" dirty="0"/>
          </a:p>
        </p:txBody>
      </p:sp>
      <p:pic>
        <p:nvPicPr>
          <p:cNvPr id="13314" name="Picture 2" descr="\\domsrv02\Public\Sales\EMEA_APAC _TEAM\Marketing\2012 Product Launch\Logotypes\PNG-for-presentations\MFP-Repr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5589240"/>
            <a:ext cx="3271550" cy="531096"/>
          </a:xfrm>
          <a:prstGeom prst="rect">
            <a:avLst/>
          </a:prstGeom>
          <a:noFill/>
        </p:spPr>
      </p:pic>
      <p:pic>
        <p:nvPicPr>
          <p:cNvPr id="5" name="Picture 2" descr="O:\Sales\EMEA_APAC _TEAM\Marketing\Photos and illustrations\MFP-2GO-Repro\SD36_MFPrepro-Canon-600pi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65" y="3429000"/>
            <a:ext cx="2564592" cy="31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7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More power in every copy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IQ Quattro MFP Repro combines all the best in one, powerful MFP solution.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Market leading IQ Quattro scanner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Full featured award winning Nextimage REPRO software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All scanning and copying features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da-DK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da-DK" dirty="0" smtClean="0"/>
              <a:t>Support unlimited printers including all windows printers.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endParaRPr lang="da-DK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da-DK" b="1" dirty="0" smtClean="0"/>
              <a:t>Now available in 36” – IQ Quattro 36 </a:t>
            </a: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92" y="4221089"/>
            <a:ext cx="2967252" cy="263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0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rizmagraphics.co.uk/images/general/equipment/large/1362660161_canon-ipf-750-mf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95804"/>
            <a:ext cx="2376264" cy="30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Today’s</a:t>
            </a:r>
            <a:r>
              <a:rPr lang="da-DK" dirty="0" smtClean="0"/>
              <a:t> MFP Solutions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Embedded solutions are limited in functionally and printer support. </a:t>
            </a:r>
          </a:p>
          <a:p>
            <a:endParaRPr lang="en-US" dirty="0" smtClean="0"/>
          </a:p>
          <a:p>
            <a:r>
              <a:rPr lang="en-US" dirty="0" smtClean="0"/>
              <a:t>Non-embedded solutions are complex to setup and use. </a:t>
            </a:r>
          </a:p>
          <a:p>
            <a:endParaRPr lang="en-US" dirty="0"/>
          </a:p>
          <a:p>
            <a:r>
              <a:rPr lang="en-US" dirty="0" smtClean="0"/>
              <a:t>No MFP from a major brand supports other brands printers</a:t>
            </a:r>
            <a:endParaRPr lang="en-US" dirty="0"/>
          </a:p>
        </p:txBody>
      </p:sp>
      <p:pic>
        <p:nvPicPr>
          <p:cNvPr id="3076" name="Picture 4" descr="http://www.johnewright.com/hardware/images/gallery/HP-T2500-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3176" r="7870" b="6283"/>
          <a:stretch/>
        </p:blipFill>
        <p:spPr bwMode="auto">
          <a:xfrm>
            <a:off x="6228184" y="4289497"/>
            <a:ext cx="2268251" cy="189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19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all leading printer brands</a:t>
            </a:r>
            <a:endParaRPr lang="en-US" sz="1200" b="0" i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000" dirty="0" smtClean="0"/>
              <a:t>HP DesignJet series</a:t>
            </a:r>
          </a:p>
          <a:p>
            <a:r>
              <a:rPr lang="da-DK" sz="2000" dirty="0" smtClean="0"/>
              <a:t>Canon IPF and other series</a:t>
            </a:r>
          </a:p>
          <a:p>
            <a:r>
              <a:rPr lang="da-DK" sz="2000" dirty="0" smtClean="0"/>
              <a:t>EPSON Stylus Pro and </a:t>
            </a:r>
            <a:r>
              <a:rPr lang="en-US" sz="2000" dirty="0" smtClean="0"/>
              <a:t>SC-T series </a:t>
            </a:r>
            <a:br>
              <a:rPr lang="en-US" sz="2000" dirty="0" smtClean="0"/>
            </a:br>
            <a:r>
              <a:rPr lang="en-US" sz="2000" dirty="0" smtClean="0"/>
              <a:t>(some as side-by-side)</a:t>
            </a:r>
            <a:endParaRPr lang="en-US" sz="2000" dirty="0"/>
          </a:p>
          <a:p>
            <a:r>
              <a:rPr lang="da-DK" sz="2000" dirty="0" smtClean="0"/>
              <a:t>Océ Colorwave, Plotwave, others (side-by-side)</a:t>
            </a:r>
          </a:p>
          <a:p>
            <a:r>
              <a:rPr lang="da-DK" sz="2000" dirty="0" smtClean="0"/>
              <a:t>Kyocera, Mutoh, Ricoh, Xerox, Etc.</a:t>
            </a:r>
          </a:p>
          <a:p>
            <a:endParaRPr lang="da-DK" sz="2000" dirty="0"/>
          </a:p>
          <a:p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276671" y="1588005"/>
            <a:ext cx="2858164" cy="2381890"/>
            <a:chOff x="5145500" y="1101450"/>
            <a:chExt cx="3675400" cy="282733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500" y="1101450"/>
              <a:ext cx="2703565" cy="2351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 descr="O:\Marketing\Product Launch\Nextimage 3.1\SD_36_MFP_Repro-LO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231" y="1265958"/>
              <a:ext cx="1943669" cy="2662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O:\Sales\EMEA_APAC _TEAM\Marketing\Photos and illustrations\MFP-2GO-Repro\SD36_MFPrepro-Canon-600pi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" y="3735140"/>
            <a:ext cx="1968219" cy="242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Sales\EMEA_APAC _TEAM\Marketing\Photos and illustrations\MFP-2GO-Repro\IQ4400-with-MFP-Repro-and-HP--600pi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0" y="3681301"/>
            <a:ext cx="257299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4514" y="6396336"/>
            <a:ext cx="255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Full printer list at </a:t>
            </a:r>
            <a:r>
              <a:rPr lang="da-DK" sz="12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6"/>
              </a:rPr>
              <a:t>www.contex.com/nextimage</a:t>
            </a:r>
            <a:r>
              <a:rPr lang="da-DK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2" descr="\\domsrv02\Public\Sales\EMEA_APAC _TEAM\Marketing\2012 Product Launch\Logotypes\PNG-for-presentations\MFP-Repr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57224"/>
            <a:ext cx="2217597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5" b="15536"/>
          <a:stretch/>
        </p:blipFill>
        <p:spPr bwMode="auto">
          <a:xfrm>
            <a:off x="5868144" y="632160"/>
            <a:ext cx="3038545" cy="267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MFP Solutions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731066"/>
              </p:ext>
            </p:extLst>
          </p:nvPr>
        </p:nvGraphicFramePr>
        <p:xfrm>
          <a:off x="467543" y="3504024"/>
          <a:ext cx="7848870" cy="2301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9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SD One</a:t>
                      </a:r>
                      <a:r>
                        <a:rPr lang="da-DK" sz="1000" baseline="0" dirty="0" smtClean="0"/>
                        <a:t> MF</a:t>
                      </a:r>
                      <a:r>
                        <a:rPr lang="da-DK" sz="1000" dirty="0" smtClean="0"/>
                        <a:t> 24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SD One MF 36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SD One MF 44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IQ Quattro 36 MFP Repro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IQ Quattro 44 MFP Repro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24” scanner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36” scanner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44” scanner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36” scanner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44” scanner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Up to 3.8 ips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Up to 3.8 ips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Up to 3.8 ips</a:t>
                      </a:r>
                      <a:endParaRPr lang="en-US" sz="1000" dirty="0" smtClean="0"/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2 ips color scanner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2 ips color scanner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600 dpi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600</a:t>
                      </a:r>
                      <a:r>
                        <a:rPr lang="da-DK" sz="1000" baseline="0" dirty="0" smtClean="0"/>
                        <a:t> dpi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600</a:t>
                      </a:r>
                      <a:r>
                        <a:rPr lang="da-DK" sz="1000" baseline="0" dirty="0" smtClean="0"/>
                        <a:t> dpi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1200 dpi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1200 dpi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Built in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Built in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Built in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Nextimage REPRO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smtClean="0"/>
                        <a:t>Nextimage REPRO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High or low stand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High or low stand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High or low stand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High or low stand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High or low stand options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 descr="O:\Marketing\Pictures\Products\SD One MF\New PNGs\SD One MF 36 with Docu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71799"/>
            <a:ext cx="45720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 baseline="0">
                <a:latin typeface="HelveticaNeue LT 45 Light" panose="020B0403020202020204" pitchFamily="34" charset="0"/>
              </a:defRPr>
            </a:lvl1pPr>
          </a:lstStyle>
          <a:p>
            <a:r>
              <a:rPr lang="en-US" dirty="0" smtClean="0"/>
              <a:t>Feedback &amp;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O:\Marketing\Pictures\Products\SD One MF\PNGs for PPT\SD-One-MF-Sc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963"/>
            <a:ext cx="9144000" cy="48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:\Marketing\Design-Logos\Contex Logotypes\Product logos\PNG-for-presentations\SD-One-MF-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9725"/>
            <a:ext cx="38290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:\Marketing\Design-Logos\Wifi\Wi-fi_logo_white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17" y="339725"/>
            <a:ext cx="1781380" cy="71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859" y="0"/>
            <a:ext cx="9721794" cy="685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"/>
            <a:ext cx="9637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0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1" y="652628"/>
            <a:ext cx="9155562" cy="565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06" y="0"/>
            <a:ext cx="9685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724" y="0"/>
            <a:ext cx="97082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561" y="0"/>
            <a:ext cx="915556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09" y="0"/>
            <a:ext cx="9678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x 2014 Template - Draft">
  <a:themeElements>
    <a:clrScheme name="Contex 2014">
      <a:dk1>
        <a:srgbClr val="666666"/>
      </a:dk1>
      <a:lt1>
        <a:srgbClr val="FFFFFF"/>
      </a:lt1>
      <a:dk2>
        <a:srgbClr val="025C95"/>
      </a:dk2>
      <a:lt2>
        <a:srgbClr val="FFFFFF"/>
      </a:lt2>
      <a:accent1>
        <a:srgbClr val="CC0033"/>
      </a:accent1>
      <a:accent2>
        <a:srgbClr val="666666"/>
      </a:accent2>
      <a:accent3>
        <a:srgbClr val="A2C02F"/>
      </a:accent3>
      <a:accent4>
        <a:srgbClr val="025C95"/>
      </a:accent4>
      <a:accent5>
        <a:srgbClr val="025C95"/>
      </a:accent5>
      <a:accent6>
        <a:srgbClr val="F5DC49"/>
      </a:accent6>
      <a:hlink>
        <a:srgbClr val="0000FF"/>
      </a:hlink>
      <a:folHlink>
        <a:srgbClr val="800080"/>
      </a:folHlink>
    </a:clrScheme>
    <a:fontScheme name="Contex - Helvetica Neue LT 45 Light">
      <a:majorFont>
        <a:latin typeface="Calibri"/>
        <a:ea typeface=""/>
        <a:cs typeface=""/>
      </a:majorFont>
      <a:minorFont>
        <a:latin typeface="HelveticaNeue LT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26946</TotalTime>
  <Words>725</Words>
  <Application>Microsoft Office PowerPoint</Application>
  <PresentationFormat>On-screen Show (4:3)</PresentationFormat>
  <Paragraphs>145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HelveticaNeue LT 45 Light</vt:lpstr>
      <vt:lpstr>HelveticaNeue LT 85 Heavy</vt:lpstr>
      <vt:lpstr>Verdana</vt:lpstr>
      <vt:lpstr>Contex 2014 Template - Draft</vt:lpstr>
      <vt:lpstr>PowerPoint Presentation</vt:lpstr>
      <vt:lpstr>The MFP Market</vt:lpstr>
      <vt:lpstr>Today’s MFP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Mark-up and annotate</vt:lpstr>
      <vt:lpstr>Mark-up and annotate without printing</vt:lpstr>
      <vt:lpstr>A new Multifunction Scanner</vt:lpstr>
      <vt:lpstr>New ways to operate</vt:lpstr>
      <vt:lpstr>New intuitive user inferface</vt:lpstr>
      <vt:lpstr>Contex LINK</vt:lpstr>
      <vt:lpstr>3 ways to combine with your printer</vt:lpstr>
      <vt:lpstr>Two stand options</vt:lpstr>
      <vt:lpstr>Integrated Cost Recovery</vt:lpstr>
      <vt:lpstr>Connectivity</vt:lpstr>
      <vt:lpstr>Key Specifications</vt:lpstr>
      <vt:lpstr>Activation</vt:lpstr>
      <vt:lpstr>Turn any printer  into a copier</vt:lpstr>
      <vt:lpstr>More power in every copy</vt:lpstr>
      <vt:lpstr>Fit all leading printer brands</vt:lpstr>
      <vt:lpstr>MFP Solutions</vt:lpstr>
      <vt:lpstr>Feedback &amp; Questions?</vt:lpstr>
    </vt:vector>
  </TitlesOfParts>
  <Company>Contex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 Presentation - 2014</dc:title>
  <dc:creator>Helle B. Vestergaard</dc:creator>
  <cp:lastModifiedBy>Asta Elina Øjvind Nielsen</cp:lastModifiedBy>
  <cp:revision>441</cp:revision>
  <cp:lastPrinted>2016-08-01T08:42:44Z</cp:lastPrinted>
  <dcterms:created xsi:type="dcterms:W3CDTF">2013-11-07T08:19:26Z</dcterms:created>
  <dcterms:modified xsi:type="dcterms:W3CDTF">2018-05-30T12:48:07Z</dcterms:modified>
</cp:coreProperties>
</file>